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78"/>
  </p:normalViewPr>
  <p:slideViewPr>
    <p:cSldViewPr snapToGrid="0" snapToObjects="1">
      <p:cViewPr varScale="1">
        <p:scale>
          <a:sx n="110" d="100"/>
          <a:sy n="110"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11/22/2019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11/22/2019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11/22/2019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11/22/2019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dc.bmj.com/content/archdischild/103/7/631.full.pdf" TargetMode="External"/><Relationship Id="rId2" Type="http://schemas.openxmlformats.org/officeDocument/2006/relationships/hyperlink" Target="https://adc.bmj.com/content/103/7/631.ful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ublications.parliament.uk/pa/cm201516/cmselect/cmwomeq/390/39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706344/Transgender_awareness_in_child_and_family_social_work_educatio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89DD-B375-D34A-AD73-01C853610C21}"/>
              </a:ext>
            </a:extLst>
          </p:cNvPr>
          <p:cNvSpPr>
            <a:spLocks noGrp="1"/>
          </p:cNvSpPr>
          <p:nvPr>
            <p:ph type="ctrTitle"/>
          </p:nvPr>
        </p:nvSpPr>
        <p:spPr/>
        <p:txBody>
          <a:bodyPr>
            <a:normAutofit fontScale="90000"/>
          </a:bodyPr>
          <a:lstStyle/>
          <a:p>
            <a:r>
              <a:rPr lang="en-US" sz="4400" dirty="0">
                <a:latin typeface="Cambria" panose="02040503050406030204" pitchFamily="18" charset="0"/>
              </a:rPr>
              <a:t>Lunchtime Seminar :</a:t>
            </a:r>
            <a:br>
              <a:rPr lang="en-US" sz="4400" dirty="0">
                <a:latin typeface="Cambria" panose="02040503050406030204" pitchFamily="18" charset="0"/>
              </a:rPr>
            </a:br>
            <a:r>
              <a:rPr lang="en-US" sz="4400" dirty="0">
                <a:latin typeface="Cambria" panose="02040503050406030204" pitchFamily="18" charset="0"/>
              </a:rPr>
              <a:t>The Court’s Approach to Transgender Issues in Care Proceedings</a:t>
            </a:r>
          </a:p>
        </p:txBody>
      </p:sp>
      <p:sp>
        <p:nvSpPr>
          <p:cNvPr id="3" name="Subtitle 2">
            <a:extLst>
              <a:ext uri="{FF2B5EF4-FFF2-40B4-BE49-F238E27FC236}">
                <a16:creationId xmlns:a16="http://schemas.microsoft.com/office/drawing/2014/main" id="{70B7AEB7-2CB5-144C-BFA3-E16B8058D4D2}"/>
              </a:ext>
            </a:extLst>
          </p:cNvPr>
          <p:cNvSpPr>
            <a:spLocks noGrp="1"/>
          </p:cNvSpPr>
          <p:nvPr>
            <p:ph type="subTitle" idx="1"/>
          </p:nvPr>
        </p:nvSpPr>
        <p:spPr/>
        <p:txBody>
          <a:bodyPr>
            <a:normAutofit/>
          </a:bodyPr>
          <a:lstStyle/>
          <a:p>
            <a:r>
              <a:rPr lang="en-US" sz="2400" dirty="0">
                <a:latin typeface="Cambria" panose="02040503050406030204" pitchFamily="18" charset="0"/>
              </a:rPr>
              <a:t>Speakers – Rehana Begum &amp; Toby Craddock</a:t>
            </a:r>
          </a:p>
          <a:p>
            <a:r>
              <a:rPr lang="en-US" sz="2400" dirty="0">
                <a:latin typeface="Cambria" panose="02040503050406030204" pitchFamily="18" charset="0"/>
              </a:rPr>
              <a:t>Barristers at 18 St John Street Chambers</a:t>
            </a:r>
          </a:p>
        </p:txBody>
      </p:sp>
    </p:spTree>
    <p:extLst>
      <p:ext uri="{BB962C8B-B14F-4D97-AF65-F5344CB8AC3E}">
        <p14:creationId xmlns:p14="http://schemas.microsoft.com/office/powerpoint/2010/main" val="176794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fontScale="90000"/>
          </a:bodyPr>
          <a:lstStyle/>
          <a:p>
            <a:r>
              <a:rPr lang="en-US" i="1" dirty="0">
                <a:latin typeface="Cambria" panose="02040503050406030204" pitchFamily="18" charset="0"/>
              </a:rPr>
              <a:t>Lancashire County Council </a:t>
            </a:r>
            <a:br>
              <a:rPr lang="en-US" i="1" dirty="0">
                <a:latin typeface="Cambria" panose="02040503050406030204" pitchFamily="18" charset="0"/>
              </a:rPr>
            </a:br>
            <a:r>
              <a:rPr lang="en-US" i="1" dirty="0">
                <a:latin typeface="Cambria" panose="02040503050406030204" pitchFamily="18" charset="0"/>
              </a:rPr>
              <a:t>-v-</a:t>
            </a:r>
            <a:br>
              <a:rPr lang="en-US" i="1" dirty="0">
                <a:latin typeface="Cambria" panose="02040503050406030204" pitchFamily="18" charset="0"/>
              </a:rPr>
            </a:br>
            <a:r>
              <a:rPr lang="en-US" i="1" dirty="0">
                <a:latin typeface="Cambria" panose="02040503050406030204" pitchFamily="18" charset="0"/>
              </a:rPr>
              <a:t>TP </a:t>
            </a:r>
            <a:br>
              <a:rPr lang="en-US" i="1" dirty="0">
                <a:latin typeface="Cambria" panose="02040503050406030204" pitchFamily="18" charset="0"/>
              </a:rPr>
            </a:br>
            <a:r>
              <a:rPr lang="en-US" dirty="0">
                <a:latin typeface="Cambria" panose="02040503050406030204" pitchFamily="18" charset="0"/>
              </a:rPr>
              <a:t>[2019] EWFC 30</a:t>
            </a: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dirty="0">
                <a:latin typeface="Cambria" panose="02040503050406030204" pitchFamily="18" charset="0"/>
              </a:rPr>
              <a:t>“current guidance suggests that supporting a child who clearly and consistently states that they wish to be the other gender, in their preferred gender role is associated with improved mental health and well-being”  (§58).</a:t>
            </a:r>
          </a:p>
          <a:p>
            <a:pPr marL="0" indent="0">
              <a:buNone/>
            </a:pPr>
            <a:endParaRPr lang="en-GB" sz="1600" dirty="0">
              <a:latin typeface="Cambria" panose="02040503050406030204" pitchFamily="18" charset="0"/>
            </a:endParaRPr>
          </a:p>
          <a:p>
            <a:r>
              <a:rPr lang="en-GB" sz="1600" dirty="0">
                <a:latin typeface="Cambria" panose="02040503050406030204" pitchFamily="18" charset="0"/>
              </a:rPr>
              <a:t>Enabled the J to conclude :</a:t>
            </a:r>
            <a:br>
              <a:rPr lang="en-GB" sz="1600" dirty="0">
                <a:latin typeface="Cambria" panose="02040503050406030204" pitchFamily="18" charset="0"/>
              </a:rPr>
            </a:br>
            <a:br>
              <a:rPr lang="en-GB" sz="1600" dirty="0">
                <a:latin typeface="Cambria" panose="02040503050406030204" pitchFamily="18" charset="0"/>
              </a:rPr>
            </a:br>
            <a:r>
              <a:rPr lang="en-GB" sz="1600" dirty="0">
                <a:latin typeface="Cambria" panose="02040503050406030204" pitchFamily="18" charset="0"/>
              </a:rPr>
              <a:t>§81   “….I observed during the course of the hearing that the  issues relating to gender identity and the medical understanding of such issues is complex and developing and that inevitably here is some lag between those professionals at the cutting edge such as Dr </a:t>
            </a:r>
            <a:r>
              <a:rPr lang="en-GB" sz="1600" dirty="0" err="1">
                <a:latin typeface="Cambria" panose="02040503050406030204" pitchFamily="18" charset="0"/>
              </a:rPr>
              <a:t>Pasterski</a:t>
            </a:r>
            <a:r>
              <a:rPr lang="en-GB" sz="1600" dirty="0">
                <a:latin typeface="Cambria" panose="02040503050406030204" pitchFamily="18" charset="0"/>
              </a:rPr>
              <a:t> and others (in which I include myself) which might have played some role in how these proceedings came about”</a:t>
            </a:r>
          </a:p>
        </p:txBody>
      </p:sp>
    </p:spTree>
    <p:extLst>
      <p:ext uri="{BB962C8B-B14F-4D97-AF65-F5344CB8AC3E}">
        <p14:creationId xmlns:p14="http://schemas.microsoft.com/office/powerpoint/2010/main" val="24206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500" b="1" dirty="0">
                <a:latin typeface="Cambria" panose="02040503050406030204" pitchFamily="18" charset="0"/>
              </a:rPr>
              <a:t>Transgender</a:t>
            </a:r>
            <a:br>
              <a:rPr lang="en-GB" sz="1500" dirty="0">
                <a:latin typeface="Cambria" panose="02040503050406030204" pitchFamily="18" charset="0"/>
              </a:rPr>
            </a:br>
            <a:r>
              <a:rPr lang="en-GB" sz="1500" dirty="0" err="1">
                <a:latin typeface="Cambria" panose="02040503050406030204" pitchFamily="18" charset="0"/>
              </a:rPr>
              <a:t>Transgender</a:t>
            </a:r>
            <a:r>
              <a:rPr lang="en-GB" sz="1500" dirty="0">
                <a:latin typeface="Cambria" panose="02040503050406030204" pitchFamily="18" charset="0"/>
              </a:rPr>
              <a:t> refers to the individuals who have a binary identity (male or female) and for whom this identity is not aligned with their sex at birth (natal sex). For children, cross-gender behaviours may start between the ages of 2 and 4, the same age at which most typically developing children begin showing gendered behaviours and interests.</a:t>
            </a:r>
          </a:p>
          <a:p>
            <a:r>
              <a:rPr lang="en-GB" sz="1500" b="1" dirty="0">
                <a:latin typeface="Cambria" panose="02040503050406030204" pitchFamily="18" charset="0"/>
              </a:rPr>
              <a:t>Gender Identity</a:t>
            </a:r>
            <a:br>
              <a:rPr lang="en-GB" sz="1500" dirty="0">
                <a:latin typeface="Cambria" panose="02040503050406030204" pitchFamily="18" charset="0"/>
              </a:rPr>
            </a:br>
            <a:r>
              <a:rPr lang="en-GB" sz="1500" dirty="0">
                <a:latin typeface="Cambria" panose="02040503050406030204" pitchFamily="18" charset="0"/>
              </a:rPr>
              <a:t>Gender identity is an individual’s fundamental sense of their own gender. In most children this aligns with their natal sex. In transgender children, it does not.</a:t>
            </a:r>
          </a:p>
          <a:p>
            <a:r>
              <a:rPr lang="en-GB" sz="1500" b="1" dirty="0">
                <a:latin typeface="Cambria" panose="02040503050406030204" pitchFamily="18" charset="0"/>
              </a:rPr>
              <a:t>Gender dysphoria</a:t>
            </a:r>
            <a:br>
              <a:rPr lang="en-GB" sz="1500" dirty="0">
                <a:latin typeface="Cambria" panose="02040503050406030204" pitchFamily="18" charset="0"/>
              </a:rPr>
            </a:br>
            <a:r>
              <a:rPr lang="en-GB" sz="1500" dirty="0">
                <a:latin typeface="Cambria" panose="02040503050406030204" pitchFamily="18" charset="0"/>
              </a:rPr>
              <a:t>This refers to the condition in which an individual wishes to be accepted as a member of the sex/gender other than that which was assigned at birth. This is usually accompanied by a sense of discomfort or inappropriateness of one’s anatomical sex.</a:t>
            </a:r>
          </a:p>
          <a:p>
            <a:r>
              <a:rPr lang="en-GB" sz="1500" dirty="0">
                <a:latin typeface="Cambria" panose="02040503050406030204" pitchFamily="18" charset="0"/>
              </a:rPr>
              <a:t>Until 2014 “Gender Identity Disorder” was the official diagnosis given to children who had behavioural preferences and identities. The fifth edition of the Diagnostic and Statistical Manual of Mental Disorders changed the terminology. The diagnostic category was renamed gender dysphoria and is stricter. </a:t>
            </a:r>
          </a:p>
        </p:txBody>
      </p:sp>
    </p:spTree>
    <p:extLst>
      <p:ext uri="{BB962C8B-B14F-4D97-AF65-F5344CB8AC3E}">
        <p14:creationId xmlns:p14="http://schemas.microsoft.com/office/powerpoint/2010/main" val="2680672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dirty="0">
                <a:latin typeface="Cambria" panose="02040503050406030204" pitchFamily="18" charset="0"/>
              </a:rPr>
              <a:t>The presentation of gender dysphoria differs between children, adolescents and adults.</a:t>
            </a:r>
          </a:p>
          <a:p>
            <a:pPr lvl="1"/>
            <a:r>
              <a:rPr lang="en-GB" sz="1400" dirty="0">
                <a:latin typeface="Cambria" panose="02040503050406030204" pitchFamily="18" charset="0"/>
              </a:rPr>
              <a:t>In children, a diagnosis involves at least 6 of the following criteria and an associated significant distress (pre-transition) or impairment in function, lasting at least 6 months:</a:t>
            </a:r>
          </a:p>
          <a:p>
            <a:pPr lvl="1"/>
            <a:r>
              <a:rPr lang="en-GB" sz="1400" dirty="0">
                <a:latin typeface="Cambria" panose="02040503050406030204" pitchFamily="18" charset="0"/>
              </a:rPr>
              <a:t>A strong desire to be of the other gender or an insistence that one is the other gender.</a:t>
            </a:r>
          </a:p>
          <a:p>
            <a:pPr lvl="1"/>
            <a:r>
              <a:rPr lang="en-GB" sz="1400" dirty="0">
                <a:latin typeface="Cambria" panose="02040503050406030204" pitchFamily="18" charset="0"/>
              </a:rPr>
              <a:t>A strong preference for wearing clothes typical of the opposite gender.</a:t>
            </a:r>
          </a:p>
          <a:p>
            <a:pPr lvl="1"/>
            <a:r>
              <a:rPr lang="en-GB" sz="1400" dirty="0">
                <a:latin typeface="Cambria" panose="02040503050406030204" pitchFamily="18" charset="0"/>
              </a:rPr>
              <a:t>A strong preference for cross-gender roles in make-believe play or fantasy play.</a:t>
            </a:r>
          </a:p>
          <a:p>
            <a:pPr lvl="1"/>
            <a:r>
              <a:rPr lang="en-GB" sz="1400" dirty="0">
                <a:latin typeface="Cambria" panose="02040503050406030204" pitchFamily="18" charset="0"/>
              </a:rPr>
              <a:t>A strong preference for the toys, games or activities stereotypically used or engaged in by the other gender.</a:t>
            </a:r>
          </a:p>
          <a:p>
            <a:pPr lvl="1"/>
            <a:r>
              <a:rPr lang="en-GB" sz="1400" dirty="0">
                <a:latin typeface="Cambria" panose="02040503050406030204" pitchFamily="18" charset="0"/>
              </a:rPr>
              <a:t>A strong preference for playmates of the other gender.</a:t>
            </a:r>
          </a:p>
          <a:p>
            <a:pPr lvl="1"/>
            <a:r>
              <a:rPr lang="en-GB" sz="1400" dirty="0">
                <a:latin typeface="Cambria" panose="02040503050406030204" pitchFamily="18" charset="0"/>
              </a:rPr>
              <a:t>A strong rejection of toys, games and activities typical of one’s assigned gender.</a:t>
            </a:r>
          </a:p>
          <a:p>
            <a:pPr lvl="1"/>
            <a:r>
              <a:rPr lang="en-GB" sz="1400" dirty="0">
                <a:latin typeface="Cambria" panose="02040503050406030204" pitchFamily="18" charset="0"/>
              </a:rPr>
              <a:t>A strong dislike of one’s sexual anatomy.</a:t>
            </a:r>
          </a:p>
          <a:p>
            <a:pPr lvl="1"/>
            <a:r>
              <a:rPr lang="en-GB" sz="1400" dirty="0">
                <a:latin typeface="Cambria" panose="02040503050406030204" pitchFamily="18" charset="0"/>
              </a:rPr>
              <a:t>A strong desire for the physical sex characteristics that match one’s experienced gender.</a:t>
            </a:r>
          </a:p>
        </p:txBody>
      </p:sp>
    </p:spTree>
    <p:extLst>
      <p:ext uri="{BB962C8B-B14F-4D97-AF65-F5344CB8AC3E}">
        <p14:creationId xmlns:p14="http://schemas.microsoft.com/office/powerpoint/2010/main" val="728502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dirty="0">
                <a:latin typeface="Cambria" panose="02040503050406030204" pitchFamily="18" charset="0"/>
              </a:rPr>
              <a:t>For adolescents and adults- there is a difference in one’s experienced/expressed gender and assigned gender and significant distress or problems in everyday functioning. Diagnosis can be made when at least 2 features have been present for 6 months or more;</a:t>
            </a:r>
          </a:p>
          <a:p>
            <a:pPr lvl="1"/>
            <a:r>
              <a:rPr lang="en-GB" sz="1400" dirty="0">
                <a:latin typeface="Cambria" panose="02040503050406030204" pitchFamily="18" charset="0"/>
              </a:rPr>
              <a:t>A marked incongruence between one’s experienced/expressed gender and primary and/or secondary sex characteristics.</a:t>
            </a:r>
          </a:p>
          <a:p>
            <a:pPr lvl="1"/>
            <a:r>
              <a:rPr lang="en-GB" sz="1400" dirty="0">
                <a:latin typeface="Cambria" panose="02040503050406030204" pitchFamily="18" charset="0"/>
              </a:rPr>
              <a:t>A strong desire to be rid of one’s primary and/or secondary sex characteristics.</a:t>
            </a:r>
          </a:p>
          <a:p>
            <a:pPr lvl="1"/>
            <a:r>
              <a:rPr lang="en-GB" sz="1400" dirty="0">
                <a:latin typeface="Cambria" panose="02040503050406030204" pitchFamily="18" charset="0"/>
              </a:rPr>
              <a:t>A strong desire for the primary and/or secondary sex characteristics of the other gender.</a:t>
            </a:r>
          </a:p>
          <a:p>
            <a:pPr lvl="1"/>
            <a:r>
              <a:rPr lang="en-GB" sz="1400" dirty="0">
                <a:latin typeface="Cambria" panose="02040503050406030204" pitchFamily="18" charset="0"/>
              </a:rPr>
              <a:t>A strong desire to be of the other gender.</a:t>
            </a:r>
          </a:p>
          <a:p>
            <a:pPr lvl="1"/>
            <a:r>
              <a:rPr lang="en-GB" sz="1400" dirty="0">
                <a:latin typeface="Cambria" panose="02040503050406030204" pitchFamily="18" charset="0"/>
              </a:rPr>
              <a:t>A strong desire to be treated as the other gender.</a:t>
            </a:r>
          </a:p>
          <a:p>
            <a:pPr lvl="1"/>
            <a:r>
              <a:rPr lang="en-GB" sz="1400" dirty="0">
                <a:latin typeface="Cambria" panose="02040503050406030204" pitchFamily="18" charset="0"/>
              </a:rPr>
              <a:t>A strong conviction that one has the typical feelings and reactions of the other gender</a:t>
            </a:r>
          </a:p>
        </p:txBody>
      </p:sp>
    </p:spTree>
    <p:extLst>
      <p:ext uri="{BB962C8B-B14F-4D97-AF65-F5344CB8AC3E}">
        <p14:creationId xmlns:p14="http://schemas.microsoft.com/office/powerpoint/2010/main" val="204384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500" b="1" dirty="0">
                <a:latin typeface="Cambria" panose="02040503050406030204" pitchFamily="18" charset="0"/>
              </a:rPr>
              <a:t>Gender variance and gender diversity</a:t>
            </a:r>
            <a:br>
              <a:rPr lang="en-GB" sz="1500" b="1" dirty="0">
                <a:latin typeface="Cambria" panose="02040503050406030204" pitchFamily="18" charset="0"/>
              </a:rPr>
            </a:br>
            <a:r>
              <a:rPr lang="en-GB" sz="1500" dirty="0">
                <a:latin typeface="Cambria" panose="02040503050406030204" pitchFamily="18" charset="0"/>
              </a:rPr>
              <a:t>Gender variance and gender diversity are umbrella terms used to describe the wide range of gender identifications outside of conventional gender categories.</a:t>
            </a:r>
          </a:p>
          <a:p>
            <a:r>
              <a:rPr lang="en-GB" sz="1500" b="1" dirty="0">
                <a:latin typeface="Cambria" panose="02040503050406030204" pitchFamily="18" charset="0"/>
              </a:rPr>
              <a:t>Non-binary </a:t>
            </a:r>
            <a:br>
              <a:rPr lang="en-GB" sz="1500" dirty="0">
                <a:latin typeface="Cambria" panose="02040503050406030204" pitchFamily="18" charset="0"/>
              </a:rPr>
            </a:br>
            <a:r>
              <a:rPr lang="en-GB" sz="1500" dirty="0" err="1">
                <a:latin typeface="Cambria" panose="02040503050406030204" pitchFamily="18" charset="0"/>
              </a:rPr>
              <a:t>Non-binary</a:t>
            </a:r>
            <a:r>
              <a:rPr lang="en-GB" sz="1500" dirty="0">
                <a:latin typeface="Cambria" panose="02040503050406030204" pitchFamily="18" charset="0"/>
              </a:rPr>
              <a:t> is a lack of identification with conventional maleness or femaleness. Non-binary people may express features of both genders or neither.</a:t>
            </a:r>
          </a:p>
          <a:p>
            <a:r>
              <a:rPr lang="en-GB" sz="1500" b="1" dirty="0">
                <a:latin typeface="Cambria" panose="02040503050406030204" pitchFamily="18" charset="0"/>
              </a:rPr>
              <a:t>Trans people </a:t>
            </a:r>
            <a:br>
              <a:rPr lang="en-GB" sz="1500" dirty="0">
                <a:latin typeface="Cambria" panose="02040503050406030204" pitchFamily="18" charset="0"/>
              </a:rPr>
            </a:br>
            <a:r>
              <a:rPr lang="en-GB" sz="1500" dirty="0" err="1">
                <a:latin typeface="Cambria" panose="02040503050406030204" pitchFamily="18" charset="0"/>
              </a:rPr>
              <a:t>People</a:t>
            </a:r>
            <a:r>
              <a:rPr lang="en-GB" sz="1500" dirty="0">
                <a:latin typeface="Cambria" panose="02040503050406030204" pitchFamily="18" charset="0"/>
              </a:rPr>
              <a:t> who have a gender identity which differs from that of their (assigned) birth sex.  </a:t>
            </a:r>
          </a:p>
          <a:p>
            <a:r>
              <a:rPr lang="en-GB" sz="1500" b="1" dirty="0">
                <a:latin typeface="Cambria" panose="02040503050406030204" pitchFamily="18" charset="0"/>
              </a:rPr>
              <a:t>Transman/</a:t>
            </a:r>
            <a:r>
              <a:rPr lang="en-GB" sz="1500" b="1" dirty="0" err="1">
                <a:latin typeface="Cambria" panose="02040503050406030204" pitchFamily="18" charset="0"/>
              </a:rPr>
              <a:t>transboy</a:t>
            </a:r>
            <a:br>
              <a:rPr lang="en-GB" sz="1500" dirty="0">
                <a:latin typeface="Cambria" panose="02040503050406030204" pitchFamily="18" charset="0"/>
              </a:rPr>
            </a:br>
            <a:r>
              <a:rPr lang="en-GB" sz="1500" dirty="0">
                <a:latin typeface="Cambria" panose="02040503050406030204" pitchFamily="18" charset="0"/>
              </a:rPr>
              <a:t>A person born phenotypically female (natal female), registered (assigned) female at birth, who identifies as male. Also known as female to male.</a:t>
            </a:r>
          </a:p>
          <a:p>
            <a:r>
              <a:rPr lang="en-GB" sz="1500" b="1" dirty="0">
                <a:latin typeface="Cambria" panose="02040503050406030204" pitchFamily="18" charset="0"/>
              </a:rPr>
              <a:t>Transwoman/</a:t>
            </a:r>
            <a:r>
              <a:rPr lang="en-GB" sz="1500" b="1" dirty="0" err="1">
                <a:latin typeface="Cambria" panose="02040503050406030204" pitchFamily="18" charset="0"/>
              </a:rPr>
              <a:t>transgirl</a:t>
            </a:r>
            <a:r>
              <a:rPr lang="en-GB" sz="1500" b="1" dirty="0">
                <a:latin typeface="Cambria" panose="02040503050406030204" pitchFamily="18" charset="0"/>
              </a:rPr>
              <a:t> </a:t>
            </a:r>
            <a:br>
              <a:rPr lang="en-GB" sz="1500" dirty="0">
                <a:latin typeface="Cambria" panose="02040503050406030204" pitchFamily="18" charset="0"/>
              </a:rPr>
            </a:br>
            <a:r>
              <a:rPr lang="en-GB" sz="1500" dirty="0">
                <a:latin typeface="Cambria" panose="02040503050406030204" pitchFamily="18" charset="0"/>
              </a:rPr>
              <a:t>A person born phenotypically male (natal male), registered (assigned) male at birth, who identifies as female. Also known as male to female.</a:t>
            </a:r>
          </a:p>
        </p:txBody>
      </p:sp>
    </p:spTree>
    <p:extLst>
      <p:ext uri="{BB962C8B-B14F-4D97-AF65-F5344CB8AC3E}">
        <p14:creationId xmlns:p14="http://schemas.microsoft.com/office/powerpoint/2010/main" val="1029355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b="1" dirty="0">
                <a:latin typeface="Cambria" panose="02040503050406030204" pitchFamily="18" charset="0"/>
              </a:rPr>
              <a:t>Cisgender </a:t>
            </a:r>
            <a:br>
              <a:rPr lang="en-GB" sz="1600" b="1" dirty="0">
                <a:latin typeface="Cambria" panose="02040503050406030204" pitchFamily="18" charset="0"/>
              </a:rPr>
            </a:br>
            <a:r>
              <a:rPr lang="en-GB" sz="1600" dirty="0">
                <a:latin typeface="Cambria" panose="02040503050406030204" pitchFamily="18" charset="0"/>
              </a:rPr>
              <a:t>Used in trans community to refer to people who are not transgender </a:t>
            </a:r>
          </a:p>
          <a:p>
            <a:r>
              <a:rPr lang="en-GB" sz="1600" b="1" dirty="0">
                <a:latin typeface="Cambria" panose="02040503050406030204" pitchFamily="18" charset="0"/>
              </a:rPr>
              <a:t>Intersex</a:t>
            </a:r>
            <a:br>
              <a:rPr lang="en-GB" sz="1600" b="1" dirty="0">
                <a:latin typeface="Cambria" panose="02040503050406030204" pitchFamily="18" charset="0"/>
              </a:rPr>
            </a:br>
            <a:r>
              <a:rPr lang="en-GB" sz="1600" dirty="0" err="1">
                <a:latin typeface="Cambria" panose="02040503050406030204" pitchFamily="18" charset="0"/>
              </a:rPr>
              <a:t>Intersex</a:t>
            </a:r>
            <a:r>
              <a:rPr lang="en-GB" sz="1600" dirty="0">
                <a:latin typeface="Cambria" panose="02040503050406030204" pitchFamily="18" charset="0"/>
              </a:rPr>
              <a:t> people are born with ambiguous primary physical sexual characteristics.</a:t>
            </a:r>
          </a:p>
          <a:p>
            <a:r>
              <a:rPr lang="en-GB" sz="1600" b="1" dirty="0">
                <a:latin typeface="Cambria" panose="02040503050406030204" pitchFamily="18" charset="0"/>
              </a:rPr>
              <a:t>Transition</a:t>
            </a:r>
            <a:br>
              <a:rPr lang="en-GB" sz="1600" b="1" dirty="0">
                <a:latin typeface="Cambria" panose="02040503050406030204" pitchFamily="18" charset="0"/>
              </a:rPr>
            </a:br>
            <a:r>
              <a:rPr lang="en-GB" sz="1600" dirty="0">
                <a:latin typeface="Cambria" panose="02040503050406030204" pitchFamily="18" charset="0"/>
              </a:rPr>
              <a:t>The process of a person changing their gender presentation to bring it into alignment with their gender identity. A trans person’s gender after transitioning is known as their “affirmed “gender”</a:t>
            </a:r>
          </a:p>
          <a:p>
            <a:r>
              <a:rPr lang="en-GB" sz="1600" b="1" dirty="0">
                <a:latin typeface="Cambria" panose="02040503050406030204" pitchFamily="18" charset="0"/>
              </a:rPr>
              <a:t>Hormone-blocking medication</a:t>
            </a:r>
            <a:br>
              <a:rPr lang="en-GB" sz="1600" b="1" dirty="0">
                <a:latin typeface="Cambria" panose="02040503050406030204" pitchFamily="18" charset="0"/>
              </a:rPr>
            </a:br>
            <a:r>
              <a:rPr lang="en-GB" sz="1600" dirty="0">
                <a:latin typeface="Cambria" panose="02040503050406030204" pitchFamily="18" charset="0"/>
              </a:rPr>
              <a:t>This medication is available from the onset of puberty (regardless of chronological age) and involves pressing the “pause button” on the process of puberty, allowing the young person to address their gender identity issues without the distress that puberty can cause. </a:t>
            </a:r>
          </a:p>
        </p:txBody>
      </p:sp>
    </p:spTree>
    <p:extLst>
      <p:ext uri="{BB962C8B-B14F-4D97-AF65-F5344CB8AC3E}">
        <p14:creationId xmlns:p14="http://schemas.microsoft.com/office/powerpoint/2010/main" val="45367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b="1" dirty="0" err="1">
                <a:latin typeface="Cambria" panose="02040503050406030204" pitchFamily="18" charset="0"/>
              </a:rPr>
              <a:t>GnRH</a:t>
            </a:r>
            <a:r>
              <a:rPr lang="en-GB" sz="1600" b="1" dirty="0">
                <a:latin typeface="Cambria" panose="02040503050406030204" pitchFamily="18" charset="0"/>
              </a:rPr>
              <a:t> analogue </a:t>
            </a:r>
            <a:br>
              <a:rPr lang="en-GB" sz="1600" b="1" dirty="0">
                <a:latin typeface="Cambria" panose="02040503050406030204" pitchFamily="18" charset="0"/>
              </a:rPr>
            </a:br>
            <a:r>
              <a:rPr lang="en-GB" sz="1600" dirty="0" err="1">
                <a:latin typeface="Cambria" panose="02040503050406030204" pitchFamily="18" charset="0"/>
              </a:rPr>
              <a:t>GnRH</a:t>
            </a:r>
            <a:r>
              <a:rPr lang="en-GB" sz="1600" dirty="0">
                <a:latin typeface="Cambria" panose="02040503050406030204" pitchFamily="18" charset="0"/>
              </a:rPr>
              <a:t> analogue is known colloquially as ‘the blocker’. It is a longer acting version of the naturally occurring gonadotropin-releasing hormones (</a:t>
            </a:r>
            <a:r>
              <a:rPr lang="en-GB" sz="1600" dirty="0" err="1">
                <a:latin typeface="Cambria" panose="02040503050406030204" pitchFamily="18" charset="0"/>
              </a:rPr>
              <a:t>GnRH</a:t>
            </a:r>
            <a:r>
              <a:rPr lang="en-GB" sz="1600" dirty="0">
                <a:latin typeface="Cambria" panose="02040503050406030204" pitchFamily="18" charset="0"/>
              </a:rPr>
              <a:t>) such as </a:t>
            </a:r>
            <a:r>
              <a:rPr lang="en-GB" sz="1600" dirty="0" err="1">
                <a:latin typeface="Cambria" panose="02040503050406030204" pitchFamily="18" charset="0"/>
              </a:rPr>
              <a:t>triptorelin</a:t>
            </a:r>
            <a:r>
              <a:rPr lang="en-GB" sz="1600" dirty="0">
                <a:latin typeface="Cambria" panose="02040503050406030204" pitchFamily="18" charset="0"/>
              </a:rPr>
              <a:t> (</a:t>
            </a:r>
            <a:r>
              <a:rPr lang="en-GB" sz="1600" dirty="0" err="1">
                <a:latin typeface="Cambria" panose="02040503050406030204" pitchFamily="18" charset="0"/>
              </a:rPr>
              <a:t>Gonapeptyl</a:t>
            </a:r>
            <a:r>
              <a:rPr lang="en-GB" sz="1600" dirty="0">
                <a:latin typeface="Cambria" panose="02040503050406030204" pitchFamily="18" charset="0"/>
              </a:rPr>
              <a:t> Depot or </a:t>
            </a:r>
            <a:r>
              <a:rPr lang="en-GB" sz="1600" dirty="0" err="1">
                <a:latin typeface="Cambria" panose="02040503050406030204" pitchFamily="18" charset="0"/>
              </a:rPr>
              <a:t>Decapeptyl</a:t>
            </a:r>
            <a:r>
              <a:rPr lang="en-GB" sz="1600" dirty="0">
                <a:latin typeface="Cambria" panose="02040503050406030204" pitchFamily="18" charset="0"/>
              </a:rPr>
              <a:t> SR) used to prevent pituitary gonadotropin (follicle stimulating hormone FSH and luteinising hormone LH) secretion by competitive inhibition of the </a:t>
            </a:r>
            <a:r>
              <a:rPr lang="en-GB" sz="1600" dirty="0" err="1">
                <a:latin typeface="Cambria" panose="02040503050406030204" pitchFamily="18" charset="0"/>
              </a:rPr>
              <a:t>GnRH</a:t>
            </a:r>
            <a:r>
              <a:rPr lang="en-GB" sz="1600" dirty="0">
                <a:latin typeface="Cambria" panose="02040503050406030204" pitchFamily="18" charset="0"/>
              </a:rPr>
              <a:t> receptor.</a:t>
            </a:r>
          </a:p>
          <a:p>
            <a:r>
              <a:rPr lang="en-GB" sz="1600" b="1" dirty="0">
                <a:latin typeface="Cambria" panose="02040503050406030204" pitchFamily="18" charset="0"/>
              </a:rPr>
              <a:t>Pubertal-postponement treatment</a:t>
            </a:r>
            <a:br>
              <a:rPr lang="en-GB" sz="1600" b="1" dirty="0">
                <a:latin typeface="Cambria" panose="02040503050406030204" pitchFamily="18" charset="0"/>
              </a:rPr>
            </a:br>
            <a:r>
              <a:rPr lang="en-GB" sz="1600" dirty="0">
                <a:latin typeface="Cambria" panose="02040503050406030204" pitchFamily="18" charset="0"/>
              </a:rPr>
              <a:t>These treatments, by preventing the development of secondary sexual characteristics, obviate the need for some surgery and other treatment if the patient later undergoes gender reassignment/confirmation surgery.   </a:t>
            </a:r>
          </a:p>
        </p:txBody>
      </p:sp>
    </p:spTree>
    <p:extLst>
      <p:ext uri="{BB962C8B-B14F-4D97-AF65-F5344CB8AC3E}">
        <p14:creationId xmlns:p14="http://schemas.microsoft.com/office/powerpoint/2010/main" val="3606459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Glossary / Terminology</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b="1" dirty="0">
                <a:latin typeface="Cambria" panose="02040503050406030204" pitchFamily="18" charset="0"/>
              </a:rPr>
              <a:t>Cross-sex hormones</a:t>
            </a:r>
            <a:br>
              <a:rPr lang="en-GB" sz="1600" b="1" dirty="0">
                <a:latin typeface="Cambria" panose="02040503050406030204" pitchFamily="18" charset="0"/>
              </a:rPr>
            </a:br>
            <a:r>
              <a:rPr lang="en-GB" sz="1600" dirty="0">
                <a:latin typeface="Cambria" panose="02040503050406030204" pitchFamily="18" charset="0"/>
              </a:rPr>
              <a:t>Cross-sex hormones (also known as gender-affirming hormones) are physiological doses of testosterone in </a:t>
            </a:r>
            <a:r>
              <a:rPr lang="en-GB" sz="1600" dirty="0" err="1">
                <a:latin typeface="Cambria" panose="02040503050406030204" pitchFamily="18" charset="0"/>
              </a:rPr>
              <a:t>transboys</a:t>
            </a:r>
            <a:r>
              <a:rPr lang="en-GB" sz="1600" dirty="0">
                <a:latin typeface="Cambria" panose="02040503050406030204" pitchFamily="18" charset="0"/>
              </a:rPr>
              <a:t> and </a:t>
            </a:r>
            <a:r>
              <a:rPr lang="en-GB" sz="1600" dirty="0" err="1">
                <a:latin typeface="Cambria" panose="02040503050406030204" pitchFamily="18" charset="0"/>
              </a:rPr>
              <a:t>oestradiol</a:t>
            </a:r>
            <a:r>
              <a:rPr lang="en-GB" sz="1600" dirty="0">
                <a:latin typeface="Cambria" panose="02040503050406030204" pitchFamily="18" charset="0"/>
              </a:rPr>
              <a:t> in </a:t>
            </a:r>
            <a:r>
              <a:rPr lang="en-GB" sz="1600" dirty="0" err="1">
                <a:latin typeface="Cambria" panose="02040503050406030204" pitchFamily="18" charset="0"/>
              </a:rPr>
              <a:t>transgirls</a:t>
            </a:r>
            <a:r>
              <a:rPr lang="en-GB" sz="1600" dirty="0">
                <a:latin typeface="Cambria" panose="02040503050406030204" pitchFamily="18" charset="0"/>
              </a:rPr>
              <a:t> used to induce secondary sex changes associated with the gender of identification.</a:t>
            </a:r>
          </a:p>
          <a:p>
            <a:r>
              <a:rPr lang="en-GB" sz="1600" b="1" dirty="0">
                <a:latin typeface="Cambria" panose="02040503050406030204" pitchFamily="18" charset="0"/>
              </a:rPr>
              <a:t>Desistance</a:t>
            </a:r>
            <a:br>
              <a:rPr lang="en-GB" sz="1600" b="1" dirty="0">
                <a:latin typeface="Cambria" panose="02040503050406030204" pitchFamily="18" charset="0"/>
              </a:rPr>
            </a:br>
            <a:r>
              <a:rPr lang="en-GB" sz="1600" dirty="0">
                <a:latin typeface="Cambria" panose="02040503050406030204" pitchFamily="18" charset="0"/>
              </a:rPr>
              <a:t>Where children who have presented with gender dysphoria have not persisted with their cross-gender identification as they have got older. Note that past research studies that show that up to 80% of children desist or realign their gender identity were based on studies with a high number of non-dysphoric children. This was because the diagnostic criteria was different before 2014.  Before 2014, children might present with gender variance but did not always state that they wanted to be the other gender.</a:t>
            </a:r>
          </a:p>
        </p:txBody>
      </p:sp>
    </p:spTree>
    <p:extLst>
      <p:ext uri="{BB962C8B-B14F-4D97-AF65-F5344CB8AC3E}">
        <p14:creationId xmlns:p14="http://schemas.microsoft.com/office/powerpoint/2010/main" val="3731082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Research and Guidance</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b="1" dirty="0">
                <a:latin typeface="Cambria" panose="02040503050406030204" pitchFamily="18" charset="0"/>
              </a:rPr>
              <a:t>Assessment and Support of Children and Adolescents with Gender Dysphoria </a:t>
            </a:r>
            <a:br>
              <a:rPr lang="en-GB" sz="1600" b="1" dirty="0">
                <a:latin typeface="Cambria" panose="02040503050406030204" pitchFamily="18" charset="0"/>
              </a:rPr>
            </a:br>
            <a:r>
              <a:rPr lang="en-GB" sz="1600" i="1" dirty="0">
                <a:latin typeface="Cambria" panose="02040503050406030204" pitchFamily="18" charset="0"/>
              </a:rPr>
              <a:t>(Gary Butler, </a:t>
            </a:r>
            <a:r>
              <a:rPr lang="en-GB" sz="1600" i="1" dirty="0" err="1">
                <a:latin typeface="Cambria" panose="02040503050406030204" pitchFamily="18" charset="0"/>
              </a:rPr>
              <a:t>Nastasja</a:t>
            </a:r>
            <a:r>
              <a:rPr lang="en-GB" sz="1600" i="1" dirty="0">
                <a:latin typeface="Cambria" panose="02040503050406030204" pitchFamily="18" charset="0"/>
              </a:rPr>
              <a:t> De </a:t>
            </a:r>
            <a:r>
              <a:rPr lang="en-GB" sz="1600" i="1" dirty="0" err="1">
                <a:latin typeface="Cambria" panose="02040503050406030204" pitchFamily="18" charset="0"/>
              </a:rPr>
              <a:t>Graaf</a:t>
            </a:r>
            <a:r>
              <a:rPr lang="en-GB" sz="1600" i="1" dirty="0">
                <a:latin typeface="Cambria" panose="02040503050406030204" pitchFamily="18" charset="0"/>
              </a:rPr>
              <a:t>, Bernadette Wren, Polly Carmichael)  </a:t>
            </a:r>
            <a:br>
              <a:rPr lang="en-GB" sz="1600" i="1" dirty="0">
                <a:latin typeface="Cambria" panose="02040503050406030204" pitchFamily="18" charset="0"/>
              </a:rPr>
            </a:br>
            <a:br>
              <a:rPr lang="en-GB" sz="1600" b="1" i="1" dirty="0">
                <a:latin typeface="Cambria" panose="02040503050406030204" pitchFamily="18" charset="0"/>
              </a:rPr>
            </a:br>
            <a:r>
              <a:rPr lang="en-GB" sz="1600" dirty="0">
                <a:latin typeface="Cambria" panose="02040503050406030204" pitchFamily="18" charset="0"/>
                <a:hlinkClick r:id="rId2"/>
              </a:rPr>
              <a:t>https://adc.bmj.com/content/103/7/631.full</a:t>
            </a:r>
            <a:br>
              <a:rPr lang="en-GB" sz="1600" dirty="0">
                <a:latin typeface="Cambria" panose="02040503050406030204" pitchFamily="18" charset="0"/>
              </a:rPr>
            </a:br>
            <a:br>
              <a:rPr lang="en-GB" sz="1600" dirty="0">
                <a:latin typeface="Cambria" panose="02040503050406030204" pitchFamily="18" charset="0"/>
              </a:rPr>
            </a:br>
            <a:r>
              <a:rPr lang="en-GB" sz="1600" dirty="0">
                <a:latin typeface="Cambria" panose="02040503050406030204" pitchFamily="18" charset="0"/>
                <a:hlinkClick r:id="rId3"/>
              </a:rPr>
              <a:t>https://adc.bmj.com/content/archdischild/103/7/631.full.pdf</a:t>
            </a:r>
            <a:br>
              <a:rPr lang="en-GB" sz="1600" dirty="0">
                <a:latin typeface="Cambria" panose="02040503050406030204" pitchFamily="18" charset="0"/>
              </a:rPr>
            </a:br>
            <a:br>
              <a:rPr lang="en-GB" sz="1600" dirty="0">
                <a:latin typeface="Cambria" panose="02040503050406030204" pitchFamily="18" charset="0"/>
              </a:rPr>
            </a:br>
            <a:r>
              <a:rPr lang="en-GB" sz="1600" dirty="0">
                <a:latin typeface="Cambria" panose="02040503050406030204" pitchFamily="18" charset="0"/>
              </a:rPr>
              <a:t>This is a practice review dated July 2018 provides an overview of gender diversity and the management and care of children and adolescents. </a:t>
            </a:r>
          </a:p>
        </p:txBody>
      </p:sp>
    </p:spTree>
    <p:extLst>
      <p:ext uri="{BB962C8B-B14F-4D97-AF65-F5344CB8AC3E}">
        <p14:creationId xmlns:p14="http://schemas.microsoft.com/office/powerpoint/2010/main" val="2765311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Research and Guidance</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500" b="1" dirty="0">
                <a:latin typeface="Cambria" panose="02040503050406030204" pitchFamily="18" charset="0"/>
              </a:rPr>
              <a:t>Mental Health of Transgender Children Who Are Supported in Their Identities. </a:t>
            </a:r>
            <a:br>
              <a:rPr lang="en-GB" sz="1500" b="1" dirty="0">
                <a:latin typeface="Cambria" panose="02040503050406030204" pitchFamily="18" charset="0"/>
              </a:rPr>
            </a:br>
            <a:r>
              <a:rPr lang="en-GB" sz="1500" i="1" dirty="0">
                <a:latin typeface="Cambria" panose="02040503050406030204" pitchFamily="18" charset="0"/>
              </a:rPr>
              <a:t>US Research paper by Olson, </a:t>
            </a:r>
            <a:r>
              <a:rPr lang="en-GB" sz="1500" i="1" dirty="0" err="1">
                <a:latin typeface="Cambria" panose="02040503050406030204" pitchFamily="18" charset="0"/>
              </a:rPr>
              <a:t>Durwood</a:t>
            </a:r>
            <a:r>
              <a:rPr lang="en-GB" sz="1500" i="1" dirty="0">
                <a:latin typeface="Cambria" panose="02040503050406030204" pitchFamily="18" charset="0"/>
              </a:rPr>
              <a:t>, De </a:t>
            </a:r>
            <a:r>
              <a:rPr lang="en-GB" sz="1500" i="1" dirty="0" err="1">
                <a:latin typeface="Cambria" panose="02040503050406030204" pitchFamily="18" charset="0"/>
              </a:rPr>
              <a:t>Meules</a:t>
            </a:r>
            <a:r>
              <a:rPr lang="en-GB" sz="1500" i="1" dirty="0">
                <a:latin typeface="Cambria" panose="02040503050406030204" pitchFamily="18" charset="0"/>
              </a:rPr>
              <a:t> and McLaughlin . </a:t>
            </a:r>
            <a:r>
              <a:rPr lang="en-GB" sz="1500" i="1" dirty="0" err="1">
                <a:latin typeface="Cambria" panose="02040503050406030204" pitchFamily="18" charset="0"/>
              </a:rPr>
              <a:t>Pediatrics</a:t>
            </a:r>
            <a:r>
              <a:rPr lang="en-GB" sz="1500" i="1" dirty="0">
                <a:latin typeface="Cambria" panose="02040503050406030204" pitchFamily="18" charset="0"/>
              </a:rPr>
              <a:t> 2016. </a:t>
            </a:r>
            <a:br>
              <a:rPr lang="en-GB" sz="1500" i="1" dirty="0">
                <a:latin typeface="Cambria" panose="02040503050406030204" pitchFamily="18" charset="0"/>
              </a:rPr>
            </a:br>
            <a:endParaRPr lang="en-GB" sz="1500" i="1" dirty="0">
              <a:latin typeface="Cambria" panose="02040503050406030204" pitchFamily="18" charset="0"/>
            </a:endParaRPr>
          </a:p>
          <a:p>
            <a:r>
              <a:rPr lang="en-GB" sz="1500" b="1" dirty="0">
                <a:latin typeface="Cambria" panose="02040503050406030204" pitchFamily="18" charset="0"/>
              </a:rPr>
              <a:t>House of Commons – Women and Equalities Committee: Transgender Equality [First Report of Session 2015 – 2016]</a:t>
            </a:r>
            <a:br>
              <a:rPr lang="en-GB" sz="1500" b="1" dirty="0">
                <a:latin typeface="Cambria" panose="02040503050406030204" pitchFamily="18" charset="0"/>
              </a:rPr>
            </a:br>
            <a:br>
              <a:rPr lang="en-GB" sz="1500" b="1" dirty="0">
                <a:latin typeface="Cambria" panose="02040503050406030204" pitchFamily="18" charset="0"/>
              </a:rPr>
            </a:br>
            <a:r>
              <a:rPr lang="en-GB" sz="1500" i="1" dirty="0">
                <a:latin typeface="Cambria" panose="02040503050406030204" pitchFamily="18" charset="0"/>
                <a:hlinkClick r:id="rId2"/>
              </a:rPr>
              <a:t>https://publications.parliament.uk/pa/cm201516/cmselect/cmwomeq/390/390.pdf</a:t>
            </a:r>
            <a:br>
              <a:rPr lang="en-GB" sz="1500" i="1" dirty="0">
                <a:latin typeface="Cambria" panose="02040503050406030204" pitchFamily="18" charset="0"/>
              </a:rPr>
            </a:br>
            <a:br>
              <a:rPr lang="en-GB" sz="1500" i="1" dirty="0">
                <a:latin typeface="Cambria" panose="02040503050406030204" pitchFamily="18" charset="0"/>
              </a:rPr>
            </a:br>
            <a:r>
              <a:rPr lang="en-GB" sz="1500" dirty="0">
                <a:latin typeface="Cambria" panose="02040503050406030204" pitchFamily="18" charset="0"/>
              </a:rPr>
              <a:t>The report identified that high levels of transphobia are experienced by individuals on a daily basis. About half of young trans people and a third of trans adults attempt suicide. Whilst the GRA 2004 was once pioneering, it is now outdated. It places too great an emphasis on a medicalised approach which </a:t>
            </a:r>
            <a:r>
              <a:rPr lang="en-GB" sz="1500" dirty="0" err="1">
                <a:latin typeface="Cambria" panose="02040503050406030204" pitchFamily="18" charset="0"/>
              </a:rPr>
              <a:t>pathologises</a:t>
            </a:r>
            <a:r>
              <a:rPr lang="en-GB" sz="1500" dirty="0">
                <a:latin typeface="Cambria" panose="02040503050406030204" pitchFamily="18" charset="0"/>
              </a:rPr>
              <a:t> trans identities and runs contrary to the dignity and personal autonomy of applicants. In the same vein, whilst the </a:t>
            </a:r>
            <a:r>
              <a:rPr lang="en-GB" sz="1500" dirty="0" err="1">
                <a:latin typeface="Cambria" panose="02040503050406030204" pitchFamily="18" charset="0"/>
              </a:rPr>
              <a:t>EqA</a:t>
            </a:r>
            <a:r>
              <a:rPr lang="en-GB" sz="1500" dirty="0">
                <a:latin typeface="Cambria" panose="02040503050406030204" pitchFamily="18" charset="0"/>
              </a:rPr>
              <a:t> 2010 was a huge step forward in providing protection for trans people, the terms “gender reassignment” and “transsexual” are outdated and misleading and may not cover wider members of the trans community. It is important to recognise that trans identities take a wide variety of forms. </a:t>
            </a:r>
            <a:endParaRPr lang="en-GB" sz="1500" b="1" dirty="0">
              <a:latin typeface="Cambria" panose="02040503050406030204" pitchFamily="18" charset="0"/>
            </a:endParaRPr>
          </a:p>
        </p:txBody>
      </p:sp>
    </p:spTree>
    <p:extLst>
      <p:ext uri="{BB962C8B-B14F-4D97-AF65-F5344CB8AC3E}">
        <p14:creationId xmlns:p14="http://schemas.microsoft.com/office/powerpoint/2010/main" val="52880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545EA-6BFF-9B44-85D5-59FEB36254AD}"/>
              </a:ext>
            </a:extLst>
          </p:cNvPr>
          <p:cNvSpPr>
            <a:spLocks noGrp="1"/>
          </p:cNvSpPr>
          <p:nvPr>
            <p:ph type="title"/>
          </p:nvPr>
        </p:nvSpPr>
        <p:spPr/>
        <p:txBody>
          <a:bodyPr/>
          <a:lstStyle/>
          <a:p>
            <a:r>
              <a:rPr lang="en-US" dirty="0">
                <a:latin typeface="Cambria" panose="02040503050406030204" pitchFamily="18" charset="0"/>
              </a:rPr>
              <a:t>Defining Gender</a:t>
            </a:r>
          </a:p>
        </p:txBody>
      </p:sp>
      <p:sp>
        <p:nvSpPr>
          <p:cNvPr id="3" name="Content Placeholder 2">
            <a:extLst>
              <a:ext uri="{FF2B5EF4-FFF2-40B4-BE49-F238E27FC236}">
                <a16:creationId xmlns:a16="http://schemas.microsoft.com/office/drawing/2014/main" id="{CA9B713A-BB3B-FA4A-B3D0-537D810FDA33}"/>
              </a:ext>
            </a:extLst>
          </p:cNvPr>
          <p:cNvSpPr>
            <a:spLocks noGrp="1"/>
          </p:cNvSpPr>
          <p:nvPr>
            <p:ph idx="1"/>
          </p:nvPr>
        </p:nvSpPr>
        <p:spPr/>
        <p:txBody>
          <a:bodyPr>
            <a:normAutofit/>
          </a:bodyPr>
          <a:lstStyle/>
          <a:p>
            <a:r>
              <a:rPr lang="en-GB" b="1" dirty="0">
                <a:latin typeface="Cambria" panose="02040503050406030204" pitchFamily="18" charset="0"/>
              </a:rPr>
              <a:t>Differentiating the concepts of sex, gender and sexuality. </a:t>
            </a:r>
            <a:endParaRPr lang="en-GB" dirty="0">
              <a:latin typeface="Cambria" panose="02040503050406030204" pitchFamily="18" charset="0"/>
            </a:endParaRPr>
          </a:p>
          <a:p>
            <a:r>
              <a:rPr lang="en-GB" dirty="0">
                <a:latin typeface="Cambria" panose="02040503050406030204" pitchFamily="18" charset="0"/>
              </a:rPr>
              <a:t>Sex is defined at birth in the majority of children and is determined by their genitalia. </a:t>
            </a:r>
          </a:p>
          <a:p>
            <a:r>
              <a:rPr lang="en-GB" dirty="0">
                <a:latin typeface="Cambria" panose="02040503050406030204" pitchFamily="18" charset="0"/>
              </a:rPr>
              <a:t>Sex does </a:t>
            </a:r>
            <a:r>
              <a:rPr lang="en-GB" b="1" u="sng" dirty="0">
                <a:latin typeface="Cambria" panose="02040503050406030204" pitchFamily="18" charset="0"/>
              </a:rPr>
              <a:t>not</a:t>
            </a:r>
            <a:r>
              <a:rPr lang="en-GB" dirty="0">
                <a:latin typeface="Cambria" panose="02040503050406030204" pitchFamily="18" charset="0"/>
              </a:rPr>
              <a:t> define gender. </a:t>
            </a:r>
          </a:p>
          <a:p>
            <a:r>
              <a:rPr lang="en-GB" dirty="0">
                <a:latin typeface="Cambria" panose="02040503050406030204" pitchFamily="18" charset="0"/>
              </a:rPr>
              <a:t>Gender refers to the </a:t>
            </a:r>
            <a:r>
              <a:rPr lang="en-GB" b="1" dirty="0">
                <a:latin typeface="Cambria" panose="02040503050406030204" pitchFamily="18" charset="0"/>
              </a:rPr>
              <a:t>socially constructed characteristics of women and men, such as norms, roles and relationships between groups of women and men. It varies from society to society and can be changed. </a:t>
            </a:r>
            <a:r>
              <a:rPr lang="en-GB" dirty="0">
                <a:latin typeface="Cambria" panose="02040503050406030204" pitchFamily="18" charset="0"/>
              </a:rPr>
              <a:t>– World Health Organization. </a:t>
            </a:r>
          </a:p>
          <a:p>
            <a:r>
              <a:rPr lang="en-GB" dirty="0">
                <a:latin typeface="Cambria" panose="02040503050406030204" pitchFamily="18" charset="0"/>
              </a:rPr>
              <a:t>Gender identity is therefore an individual’s fundamental sense of their own gender. </a:t>
            </a:r>
          </a:p>
          <a:p>
            <a:r>
              <a:rPr lang="en-US" i="1" dirty="0">
                <a:latin typeface="Cambria" panose="02040503050406030204" pitchFamily="18" charset="0"/>
              </a:rPr>
              <a:t>TT v YY </a:t>
            </a:r>
            <a:r>
              <a:rPr lang="en-US" dirty="0">
                <a:latin typeface="Cambria" panose="02040503050406030204" pitchFamily="18" charset="0"/>
              </a:rPr>
              <a:t>[2019] EWHC 2384 (Fam) – Birth Certificates</a:t>
            </a:r>
          </a:p>
        </p:txBody>
      </p:sp>
    </p:spTree>
    <p:extLst>
      <p:ext uri="{BB962C8B-B14F-4D97-AF65-F5344CB8AC3E}">
        <p14:creationId xmlns:p14="http://schemas.microsoft.com/office/powerpoint/2010/main" val="2165664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a:bodyPr>
          <a:lstStyle/>
          <a:p>
            <a:r>
              <a:rPr lang="en-US" i="1" dirty="0">
                <a:latin typeface="Cambria" panose="02040503050406030204" pitchFamily="18" charset="0"/>
              </a:rPr>
              <a:t>Research and Guidance</a:t>
            </a:r>
            <a:endParaRPr lang="en-US" dirty="0">
              <a:latin typeface="Cambria" panose="02040503050406030204" pitchFamily="18" charset="0"/>
            </a:endParaRP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b="1" dirty="0">
                <a:latin typeface="Cambria" panose="02040503050406030204" pitchFamily="18" charset="0"/>
              </a:rPr>
              <a:t>Department for Education: Transgender awareness in child and family social work education [May 2018]</a:t>
            </a:r>
            <a:br>
              <a:rPr lang="en-GB" sz="1600" b="1" dirty="0">
                <a:latin typeface="Cambria" panose="02040503050406030204" pitchFamily="18" charset="0"/>
              </a:rPr>
            </a:br>
            <a:br>
              <a:rPr lang="en-GB" sz="1600" b="1" dirty="0">
                <a:latin typeface="Cambria" panose="02040503050406030204" pitchFamily="18" charset="0"/>
              </a:rPr>
            </a:br>
            <a:r>
              <a:rPr lang="en-GB" sz="1600" dirty="0">
                <a:latin typeface="Cambria" panose="02040503050406030204" pitchFamily="18" charset="0"/>
                <a:hlinkClick r:id="rId2"/>
              </a:rPr>
              <a:t>https://assets.publishing.service.gov.uk/government/uploads/system/uploads/attachment_data/file/706344/Transgender_awareness_in_child_and_family_social_work_education.pdf</a:t>
            </a:r>
            <a:br>
              <a:rPr lang="en-GB" sz="1600" dirty="0">
                <a:latin typeface="Cambria" panose="02040503050406030204" pitchFamily="18" charset="0"/>
              </a:rPr>
            </a:br>
            <a:br>
              <a:rPr lang="en-GB" sz="1600" dirty="0">
                <a:latin typeface="Cambria" panose="02040503050406030204" pitchFamily="18" charset="0"/>
              </a:rPr>
            </a:br>
            <a:r>
              <a:rPr lang="en-GB" sz="1600" dirty="0">
                <a:latin typeface="Cambria" panose="02040503050406030204" pitchFamily="18" charset="0"/>
              </a:rPr>
              <a:t>Include – stuff on “De- transition advocacy network” – BBC  news feature October 2019 – children who have transitioned and want to transition back again. </a:t>
            </a:r>
            <a:br>
              <a:rPr lang="en-GB" sz="1600" dirty="0">
                <a:latin typeface="Cambria" panose="02040503050406030204" pitchFamily="18" charset="0"/>
              </a:rPr>
            </a:br>
            <a:br>
              <a:rPr lang="en-GB" sz="1600" dirty="0">
                <a:latin typeface="Cambria" panose="02040503050406030204" pitchFamily="18" charset="0"/>
              </a:rPr>
            </a:br>
            <a:r>
              <a:rPr lang="en-GB" sz="1600" dirty="0">
                <a:latin typeface="Cambria" panose="02040503050406030204" pitchFamily="18" charset="0"/>
              </a:rPr>
              <a:t>Summary; there is a significant lack of transgender specific social work research. There is variable training of social workers with regard to transgender issues and it is largely deficient. Very few social workers have specific education or training in this subject. Transgender awareness is an area “in need of development “ across the profession</a:t>
            </a:r>
          </a:p>
        </p:txBody>
      </p:sp>
    </p:spTree>
    <p:extLst>
      <p:ext uri="{BB962C8B-B14F-4D97-AF65-F5344CB8AC3E}">
        <p14:creationId xmlns:p14="http://schemas.microsoft.com/office/powerpoint/2010/main" val="57560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ED1E4-845E-5A4C-A058-ACA119B44AB3}"/>
              </a:ext>
            </a:extLst>
          </p:cNvPr>
          <p:cNvSpPr>
            <a:spLocks noGrp="1"/>
          </p:cNvSpPr>
          <p:nvPr>
            <p:ph type="title"/>
          </p:nvPr>
        </p:nvSpPr>
        <p:spPr/>
        <p:txBody>
          <a:bodyPr/>
          <a:lstStyle/>
          <a:p>
            <a:r>
              <a:rPr lang="en-US" dirty="0">
                <a:latin typeface="Cambria" panose="02040503050406030204" pitchFamily="18" charset="0"/>
              </a:rPr>
              <a:t>Relevant Legislation</a:t>
            </a:r>
          </a:p>
        </p:txBody>
      </p:sp>
      <p:sp>
        <p:nvSpPr>
          <p:cNvPr id="3" name="Content Placeholder 2">
            <a:extLst>
              <a:ext uri="{FF2B5EF4-FFF2-40B4-BE49-F238E27FC236}">
                <a16:creationId xmlns:a16="http://schemas.microsoft.com/office/drawing/2014/main" id="{794B45FA-512E-E046-A6E8-05C50E6E9965}"/>
              </a:ext>
            </a:extLst>
          </p:cNvPr>
          <p:cNvSpPr>
            <a:spLocks noGrp="1"/>
          </p:cNvSpPr>
          <p:nvPr>
            <p:ph idx="1"/>
          </p:nvPr>
        </p:nvSpPr>
        <p:spPr/>
        <p:txBody>
          <a:bodyPr>
            <a:normAutofit fontScale="92500" lnSpcReduction="10000"/>
          </a:bodyPr>
          <a:lstStyle/>
          <a:p>
            <a:r>
              <a:rPr lang="en-GB" b="1" dirty="0">
                <a:latin typeface="Cambria" panose="02040503050406030204" pitchFamily="18" charset="0"/>
              </a:rPr>
              <a:t>The Equality Act 2010</a:t>
            </a:r>
            <a:endParaRPr lang="en-GB" dirty="0">
              <a:latin typeface="Cambria" panose="02040503050406030204" pitchFamily="18" charset="0"/>
            </a:endParaRPr>
          </a:p>
          <a:p>
            <a:r>
              <a:rPr lang="en-GB" dirty="0">
                <a:latin typeface="Cambria" panose="02040503050406030204" pitchFamily="18" charset="0"/>
              </a:rPr>
              <a:t>The Equality Act (“</a:t>
            </a:r>
            <a:r>
              <a:rPr lang="en-GB" dirty="0" err="1">
                <a:latin typeface="Cambria" panose="02040503050406030204" pitchFamily="18" charset="0"/>
              </a:rPr>
              <a:t>EqA</a:t>
            </a:r>
            <a:r>
              <a:rPr lang="en-GB" dirty="0">
                <a:latin typeface="Cambria" panose="02040503050406030204" pitchFamily="18" charset="0"/>
              </a:rPr>
              <a:t>”) 2010 gave trans people explicit protection against discrimination in their own right. </a:t>
            </a:r>
          </a:p>
          <a:p>
            <a:r>
              <a:rPr lang="en-GB" dirty="0">
                <a:latin typeface="Cambria" panose="02040503050406030204" pitchFamily="18" charset="0"/>
              </a:rPr>
              <a:t>This protection is achieved by Section 7 of the </a:t>
            </a:r>
            <a:r>
              <a:rPr lang="en-GB" dirty="0" err="1">
                <a:latin typeface="Cambria" panose="02040503050406030204" pitchFamily="18" charset="0"/>
              </a:rPr>
              <a:t>EqA</a:t>
            </a:r>
            <a:r>
              <a:rPr lang="en-GB" dirty="0">
                <a:latin typeface="Cambria" panose="02040503050406030204" pitchFamily="18" charset="0"/>
              </a:rPr>
              <a:t> 2010 which recognises the protected characteristic of “gender reassignment”. </a:t>
            </a:r>
          </a:p>
          <a:p>
            <a:r>
              <a:rPr lang="en-GB" dirty="0">
                <a:latin typeface="Cambria" panose="02040503050406030204" pitchFamily="18" charset="0"/>
              </a:rPr>
              <a:t>A person has this characteristic if he or she </a:t>
            </a:r>
            <a:r>
              <a:rPr lang="en-GB" i="1" dirty="0">
                <a:latin typeface="Cambria" panose="02040503050406030204" pitchFamily="18" charset="0"/>
              </a:rPr>
              <a:t>“is proposing to undergo, is undergoing or has undergone a process (or part of a process) for the purpose of reassigning the person’s sex by changing physiological or other attributes of sex”.</a:t>
            </a:r>
            <a:r>
              <a:rPr lang="en-GB" dirty="0">
                <a:latin typeface="Cambria" panose="02040503050406030204" pitchFamily="18" charset="0"/>
              </a:rPr>
              <a:t> </a:t>
            </a:r>
          </a:p>
          <a:p>
            <a:r>
              <a:rPr lang="en-GB" dirty="0">
                <a:latin typeface="Cambria" panose="02040503050406030204" pitchFamily="18" charset="0"/>
              </a:rPr>
              <a:t>Any person meeting this description is referred to in the </a:t>
            </a:r>
            <a:r>
              <a:rPr lang="en-GB" dirty="0" err="1">
                <a:latin typeface="Cambria" panose="02040503050406030204" pitchFamily="18" charset="0"/>
              </a:rPr>
              <a:t>EqA</a:t>
            </a:r>
            <a:r>
              <a:rPr lang="en-GB" dirty="0">
                <a:latin typeface="Cambria" panose="02040503050406030204" pitchFamily="18" charset="0"/>
              </a:rPr>
              <a:t> 2010 as a “transsexual person”. </a:t>
            </a:r>
          </a:p>
          <a:p>
            <a:r>
              <a:rPr lang="en-GB" dirty="0">
                <a:latin typeface="Cambria" panose="02040503050406030204" pitchFamily="18" charset="0"/>
              </a:rPr>
              <a:t>The Act provides protection to these individuals from both indirect and direct discrimination, victimisation and harassment. </a:t>
            </a:r>
          </a:p>
        </p:txBody>
      </p:sp>
    </p:spTree>
    <p:extLst>
      <p:ext uri="{BB962C8B-B14F-4D97-AF65-F5344CB8AC3E}">
        <p14:creationId xmlns:p14="http://schemas.microsoft.com/office/powerpoint/2010/main" val="277867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357D-CD19-C443-A5F3-7F07F2FAD557}"/>
              </a:ext>
            </a:extLst>
          </p:cNvPr>
          <p:cNvSpPr>
            <a:spLocks noGrp="1"/>
          </p:cNvSpPr>
          <p:nvPr>
            <p:ph type="title"/>
          </p:nvPr>
        </p:nvSpPr>
        <p:spPr/>
        <p:txBody>
          <a:bodyPr/>
          <a:lstStyle/>
          <a:p>
            <a:r>
              <a:rPr lang="en-US" dirty="0">
                <a:latin typeface="Cambria" panose="02040503050406030204" pitchFamily="18" charset="0"/>
              </a:rPr>
              <a:t>Gender Recognition Act 2004</a:t>
            </a:r>
          </a:p>
        </p:txBody>
      </p:sp>
      <p:sp>
        <p:nvSpPr>
          <p:cNvPr id="3" name="Content Placeholder 2">
            <a:extLst>
              <a:ext uri="{FF2B5EF4-FFF2-40B4-BE49-F238E27FC236}">
                <a16:creationId xmlns:a16="http://schemas.microsoft.com/office/drawing/2014/main" id="{3D231472-4418-8748-A0BA-3EAA06C7D52D}"/>
              </a:ext>
            </a:extLst>
          </p:cNvPr>
          <p:cNvSpPr>
            <a:spLocks noGrp="1"/>
          </p:cNvSpPr>
          <p:nvPr>
            <p:ph idx="1"/>
          </p:nvPr>
        </p:nvSpPr>
        <p:spPr/>
        <p:txBody>
          <a:bodyPr>
            <a:normAutofit/>
          </a:bodyPr>
          <a:lstStyle/>
          <a:p>
            <a:r>
              <a:rPr lang="en-GB" dirty="0">
                <a:latin typeface="Cambria" panose="02040503050406030204" pitchFamily="18" charset="0"/>
              </a:rPr>
              <a:t>Two key judgments precipitated the passing of the Gender Recognition Act (“GRA”) 2004. The first of these was handed down by the European Court of Human Rights on 11 July 2002 in </a:t>
            </a:r>
            <a:r>
              <a:rPr lang="en-GB" b="1" i="1" dirty="0">
                <a:latin typeface="Cambria" panose="02040503050406030204" pitchFamily="18" charset="0"/>
              </a:rPr>
              <a:t>Goodwin v The United Kingdom and I v The United Kingdom</a:t>
            </a:r>
            <a:r>
              <a:rPr lang="en-GB" b="1" dirty="0">
                <a:latin typeface="Cambria" panose="02040503050406030204" pitchFamily="18" charset="0"/>
              </a:rPr>
              <a:t> (2002) 35 EHRR 18</a:t>
            </a:r>
            <a:r>
              <a:rPr lang="en-GB" dirty="0">
                <a:latin typeface="Cambria" panose="02040503050406030204" pitchFamily="18" charset="0"/>
              </a:rPr>
              <a:t>. The Court found that the UK had breached the Convention rights of two transsexual people, under Articles 8 and 12. </a:t>
            </a:r>
          </a:p>
          <a:p>
            <a:r>
              <a:rPr lang="en-GB" dirty="0">
                <a:latin typeface="Cambria" panose="02040503050406030204" pitchFamily="18" charset="0"/>
              </a:rPr>
              <a:t>The second judgment was given by the House of Lords on 10 April 2003 in </a:t>
            </a:r>
            <a:r>
              <a:rPr lang="en-GB" b="1" i="1" dirty="0">
                <a:latin typeface="Cambria" panose="02040503050406030204" pitchFamily="18" charset="0"/>
              </a:rPr>
              <a:t>Bellinger v Bellinger</a:t>
            </a:r>
            <a:r>
              <a:rPr lang="en-GB" b="1" dirty="0">
                <a:latin typeface="Cambria" panose="02040503050406030204" pitchFamily="18" charset="0"/>
              </a:rPr>
              <a:t> [2003] 2 All ER 593</a:t>
            </a:r>
            <a:r>
              <a:rPr lang="en-GB" dirty="0">
                <a:latin typeface="Cambria" panose="02040503050406030204" pitchFamily="18" charset="0"/>
              </a:rPr>
              <a:t>. Mrs. Bellinger, a male-to-female transsexual person, was seeking legal recognition of her 1981 marriage to a man. Their Lordships were sympathetic to Mrs Bellinger’s plight but ruled that the marriage was void. They declared that section 11I of the Matrimonial Causes Act 1973 was incompatible with the Human Rights Act 1998.</a:t>
            </a:r>
          </a:p>
        </p:txBody>
      </p:sp>
    </p:spTree>
    <p:extLst>
      <p:ext uri="{BB962C8B-B14F-4D97-AF65-F5344CB8AC3E}">
        <p14:creationId xmlns:p14="http://schemas.microsoft.com/office/powerpoint/2010/main" val="3412688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92F8-E2E4-D34A-919B-E54153F7D1DF}"/>
              </a:ext>
            </a:extLst>
          </p:cNvPr>
          <p:cNvSpPr>
            <a:spLocks noGrp="1"/>
          </p:cNvSpPr>
          <p:nvPr>
            <p:ph type="title"/>
          </p:nvPr>
        </p:nvSpPr>
        <p:spPr/>
        <p:txBody>
          <a:bodyPr/>
          <a:lstStyle/>
          <a:p>
            <a:r>
              <a:rPr lang="en-US" dirty="0">
                <a:latin typeface="Cambria" panose="02040503050406030204" pitchFamily="18" charset="0"/>
              </a:rPr>
              <a:t>Gender Recognition Certificates</a:t>
            </a:r>
          </a:p>
        </p:txBody>
      </p:sp>
      <p:sp>
        <p:nvSpPr>
          <p:cNvPr id="3" name="Content Placeholder 2">
            <a:extLst>
              <a:ext uri="{FF2B5EF4-FFF2-40B4-BE49-F238E27FC236}">
                <a16:creationId xmlns:a16="http://schemas.microsoft.com/office/drawing/2014/main" id="{3B5B1EBC-294A-1C4E-9083-EB6EC927DC9E}"/>
              </a:ext>
            </a:extLst>
          </p:cNvPr>
          <p:cNvSpPr>
            <a:spLocks noGrp="1"/>
          </p:cNvSpPr>
          <p:nvPr>
            <p:ph idx="1"/>
          </p:nvPr>
        </p:nvSpPr>
        <p:spPr/>
        <p:txBody>
          <a:bodyPr>
            <a:normAutofit fontScale="85000" lnSpcReduction="10000"/>
          </a:bodyPr>
          <a:lstStyle/>
          <a:p>
            <a:r>
              <a:rPr lang="en-GB" dirty="0">
                <a:latin typeface="Cambria" panose="02040503050406030204" pitchFamily="18" charset="0"/>
              </a:rPr>
              <a:t>The GRA 2004 sets out the process by which trans people can acquire legal recognition of their acquired gender, involving an application to the Gender Recognition Panel. </a:t>
            </a:r>
          </a:p>
          <a:p>
            <a:r>
              <a:rPr lang="en-GB" dirty="0">
                <a:latin typeface="Cambria" panose="02040503050406030204" pitchFamily="18" charset="0"/>
              </a:rPr>
              <a:t>If successful, an applicant will be issued with a Gender Recognition Certificate (“GRC”), permitting the holder to be recognised for all legal purposes (including marriage) as belonging to their acquired gender. </a:t>
            </a:r>
          </a:p>
          <a:p>
            <a:r>
              <a:rPr lang="en-GB" dirty="0">
                <a:latin typeface="Cambria" panose="02040503050406030204" pitchFamily="18" charset="0"/>
              </a:rPr>
              <a:t>Applicants for a GRC are required to prove that they:</a:t>
            </a:r>
          </a:p>
          <a:p>
            <a:pPr lvl="1"/>
            <a:r>
              <a:rPr lang="en-GB" dirty="0">
                <a:latin typeface="Cambria" panose="02040503050406030204" pitchFamily="18" charset="0"/>
              </a:rPr>
              <a:t>are aged over 18;</a:t>
            </a:r>
          </a:p>
          <a:p>
            <a:pPr lvl="1"/>
            <a:r>
              <a:rPr lang="en-GB" dirty="0">
                <a:latin typeface="Cambria" panose="02040503050406030204" pitchFamily="18" charset="0"/>
              </a:rPr>
              <a:t>have, or have had, a documented mental-health diagnosis of gender dysphoria;</a:t>
            </a:r>
          </a:p>
          <a:p>
            <a:pPr lvl="1"/>
            <a:r>
              <a:rPr lang="en-GB" dirty="0">
                <a:latin typeface="Cambria" panose="02040503050406030204" pitchFamily="18" charset="0"/>
              </a:rPr>
              <a:t>are not married (unless their spouse has given consent to changing the marriage from different-sex to same-sex or vice versa, as appropriate);</a:t>
            </a:r>
          </a:p>
          <a:p>
            <a:pPr lvl="1"/>
            <a:r>
              <a:rPr lang="en-GB" dirty="0">
                <a:latin typeface="Cambria" panose="02040503050406030204" pitchFamily="18" charset="0"/>
              </a:rPr>
              <a:t>are not in a civil partnership;</a:t>
            </a:r>
          </a:p>
          <a:p>
            <a:pPr lvl="1"/>
            <a:r>
              <a:rPr lang="en-GB" dirty="0">
                <a:latin typeface="Cambria" panose="02040503050406030204" pitchFamily="18" charset="0"/>
              </a:rPr>
              <a:t>have lived fully for the last two years in their acquired gender (by producing a selection of items of documentary evidence showing change of name and gender, such as a passport, rent book, wages slip or benefits documentation); and</a:t>
            </a:r>
          </a:p>
          <a:p>
            <a:pPr lvl="1"/>
            <a:r>
              <a:rPr lang="en-GB" dirty="0">
                <a:latin typeface="Cambria" panose="02040503050406030204" pitchFamily="18" charset="0"/>
              </a:rPr>
              <a:t>intend to live permanently in their acquired gender.</a:t>
            </a:r>
          </a:p>
          <a:p>
            <a:endParaRPr lang="en-US" dirty="0">
              <a:latin typeface="Cambria" panose="02040503050406030204" pitchFamily="18" charset="0"/>
            </a:endParaRPr>
          </a:p>
        </p:txBody>
      </p:sp>
    </p:spTree>
    <p:extLst>
      <p:ext uri="{BB962C8B-B14F-4D97-AF65-F5344CB8AC3E}">
        <p14:creationId xmlns:p14="http://schemas.microsoft.com/office/powerpoint/2010/main" val="145362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C6F86-FA54-0D48-AD96-FFF015236172}"/>
              </a:ext>
            </a:extLst>
          </p:cNvPr>
          <p:cNvSpPr>
            <a:spLocks noGrp="1"/>
          </p:cNvSpPr>
          <p:nvPr>
            <p:ph type="title"/>
          </p:nvPr>
        </p:nvSpPr>
        <p:spPr/>
        <p:txBody>
          <a:bodyPr/>
          <a:lstStyle/>
          <a:p>
            <a:r>
              <a:rPr lang="en-US" dirty="0">
                <a:latin typeface="Cambria" panose="02040503050406030204" pitchFamily="18" charset="0"/>
              </a:rPr>
              <a:t>Scope for Reform</a:t>
            </a:r>
          </a:p>
        </p:txBody>
      </p:sp>
      <p:sp>
        <p:nvSpPr>
          <p:cNvPr id="3" name="Content Placeholder 2">
            <a:extLst>
              <a:ext uri="{FF2B5EF4-FFF2-40B4-BE49-F238E27FC236}">
                <a16:creationId xmlns:a16="http://schemas.microsoft.com/office/drawing/2014/main" id="{4370ECF8-6708-0B4A-95B2-801DE1F0D046}"/>
              </a:ext>
            </a:extLst>
          </p:cNvPr>
          <p:cNvSpPr>
            <a:spLocks noGrp="1"/>
          </p:cNvSpPr>
          <p:nvPr>
            <p:ph idx="1"/>
          </p:nvPr>
        </p:nvSpPr>
        <p:spPr/>
        <p:txBody>
          <a:bodyPr>
            <a:normAutofit fontScale="92500" lnSpcReduction="10000"/>
          </a:bodyPr>
          <a:lstStyle/>
          <a:p>
            <a:r>
              <a:rPr lang="en-GB" dirty="0">
                <a:latin typeface="Cambria" panose="02040503050406030204" pitchFamily="18" charset="0"/>
              </a:rPr>
              <a:t>Note that the 2016 Women and Equalities Select Committee heard evidence from many people that the GRA has many shortcomings. It is considered to be narrowly defined in binary terms, excluding non-binary, non-gender and intersex people. </a:t>
            </a:r>
          </a:p>
          <a:p>
            <a:r>
              <a:rPr lang="en-GB" dirty="0">
                <a:latin typeface="Cambria" panose="02040503050406030204" pitchFamily="18" charset="0"/>
              </a:rPr>
              <a:t>In many countries, gender recognition and legal recognition on a birth certificate can be done by self-determination, without a “diagnosis” of gender dysphoria. The model of self-declaration is considered gold standard.</a:t>
            </a:r>
          </a:p>
          <a:p>
            <a:r>
              <a:rPr lang="en-GB" dirty="0">
                <a:latin typeface="Cambria" panose="02040503050406030204" pitchFamily="18" charset="0"/>
              </a:rPr>
              <a:t>One of the recommendations of the Transgender Equality Committee is for the GRA to be updated.</a:t>
            </a:r>
          </a:p>
          <a:p>
            <a:pPr marL="0" indent="0">
              <a:buNone/>
            </a:pPr>
            <a:endParaRPr lang="en-GB" dirty="0">
              <a:latin typeface="Cambria" panose="02040503050406030204" pitchFamily="18" charset="0"/>
            </a:endParaRPr>
          </a:p>
          <a:p>
            <a:r>
              <a:rPr lang="en-GB" b="1" u="sng" dirty="0">
                <a:latin typeface="Cambria" panose="02040503050406030204" pitchFamily="18" charset="0"/>
              </a:rPr>
              <a:t>The committee also recommended that provision should be made for 16 and 17-year-olds, with appropriate support, to apply for gender recognition, on the basis of self-declaration. </a:t>
            </a:r>
            <a:endParaRPr lang="en-GB"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249130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280F8-F1F2-A548-9199-1A5CF3AA2E3F}"/>
              </a:ext>
            </a:extLst>
          </p:cNvPr>
          <p:cNvSpPr>
            <a:spLocks noGrp="1"/>
          </p:cNvSpPr>
          <p:nvPr>
            <p:ph type="title"/>
          </p:nvPr>
        </p:nvSpPr>
        <p:spPr/>
        <p:txBody>
          <a:bodyPr>
            <a:normAutofit fontScale="90000"/>
          </a:bodyPr>
          <a:lstStyle/>
          <a:p>
            <a:r>
              <a:rPr lang="en-US" i="1" dirty="0">
                <a:latin typeface="Cambria" panose="02040503050406030204" pitchFamily="18" charset="0"/>
              </a:rPr>
              <a:t>Re M</a:t>
            </a:r>
            <a:br>
              <a:rPr lang="en-US" i="1" dirty="0">
                <a:latin typeface="Cambria" panose="02040503050406030204" pitchFamily="18" charset="0"/>
              </a:rPr>
            </a:br>
            <a:r>
              <a:rPr lang="en-US" i="1" dirty="0">
                <a:latin typeface="Cambria" panose="02040503050406030204" pitchFamily="18" charset="0"/>
              </a:rPr>
              <a:t>(Children)</a:t>
            </a:r>
            <a:br>
              <a:rPr lang="en-US" i="1" dirty="0">
                <a:latin typeface="Cambria" panose="02040503050406030204" pitchFamily="18" charset="0"/>
              </a:rPr>
            </a:br>
            <a:r>
              <a:rPr lang="en-US" dirty="0">
                <a:latin typeface="Cambria" panose="02040503050406030204" pitchFamily="18" charset="0"/>
              </a:rPr>
              <a:t>2017 EWCA Civ 2164</a:t>
            </a:r>
            <a:endParaRPr lang="en-US" i="1" dirty="0">
              <a:latin typeface="Cambria" panose="02040503050406030204" pitchFamily="18" charset="0"/>
            </a:endParaRPr>
          </a:p>
        </p:txBody>
      </p:sp>
      <p:sp>
        <p:nvSpPr>
          <p:cNvPr id="3" name="Content Placeholder 2">
            <a:extLst>
              <a:ext uri="{FF2B5EF4-FFF2-40B4-BE49-F238E27FC236}">
                <a16:creationId xmlns:a16="http://schemas.microsoft.com/office/drawing/2014/main" id="{81487199-718C-1341-A1CC-EA0C68FAB455}"/>
              </a:ext>
            </a:extLst>
          </p:cNvPr>
          <p:cNvSpPr>
            <a:spLocks noGrp="1"/>
          </p:cNvSpPr>
          <p:nvPr>
            <p:ph idx="1"/>
          </p:nvPr>
        </p:nvSpPr>
        <p:spPr/>
        <p:txBody>
          <a:bodyPr>
            <a:normAutofit fontScale="85000" lnSpcReduction="10000"/>
          </a:bodyPr>
          <a:lstStyle/>
          <a:p>
            <a:r>
              <a:rPr lang="en-GB" dirty="0">
                <a:latin typeface="Cambria" panose="02040503050406030204" pitchFamily="18" charset="0"/>
              </a:rPr>
              <a:t>Court of Appeal overturned the decision on the basis that:-</a:t>
            </a:r>
          </a:p>
          <a:p>
            <a:pPr lvl="1"/>
            <a:r>
              <a:rPr lang="en-GB" dirty="0">
                <a:latin typeface="Cambria" panose="02040503050406030204" pitchFamily="18" charset="0"/>
              </a:rPr>
              <a:t>Religious views (sometimes discriminatory) should not override the Judge’s role as the “judicial reasonable parent” applying the standards of reasonable men and women today. </a:t>
            </a:r>
          </a:p>
          <a:p>
            <a:pPr lvl="1"/>
            <a:r>
              <a:rPr lang="en-GB" dirty="0">
                <a:latin typeface="Cambria" panose="02040503050406030204" pitchFamily="18" charset="0"/>
              </a:rPr>
              <a:t>The human rights of the father and discrimination against him was not fully considered. </a:t>
            </a:r>
          </a:p>
          <a:p>
            <a:pPr lvl="1"/>
            <a:r>
              <a:rPr lang="en-GB" dirty="0">
                <a:latin typeface="Cambria" panose="02040503050406030204" pitchFamily="18" charset="0"/>
              </a:rPr>
              <a:t>The “community’s objection to direct contact compared to indirect contact was not sufficiently analysed”. </a:t>
            </a:r>
          </a:p>
          <a:p>
            <a:pPr lvl="1"/>
            <a:r>
              <a:rPr lang="en-GB" dirty="0">
                <a:latin typeface="Cambria" panose="02040503050406030204" pitchFamily="18" charset="0"/>
              </a:rPr>
              <a:t>The Judge “gave up too easily” in its attempt to make direct contact work. </a:t>
            </a:r>
          </a:p>
          <a:p>
            <a:r>
              <a:rPr lang="en-GB" dirty="0">
                <a:latin typeface="Cambria" panose="02040503050406030204" pitchFamily="18" charset="0"/>
              </a:rPr>
              <a:t>Much discussion of the Equality Act 2010 and the HRA (Articles 6, 8. 9 and 14).   </a:t>
            </a:r>
          </a:p>
          <a:p>
            <a:r>
              <a:rPr lang="en-GB" dirty="0">
                <a:latin typeface="Cambria" panose="02040503050406030204" pitchFamily="18" charset="0"/>
              </a:rPr>
              <a:t>Importance of paramountcy principle :</a:t>
            </a:r>
          </a:p>
          <a:p>
            <a:r>
              <a:rPr lang="en-GB" dirty="0">
                <a:latin typeface="Cambria" panose="02040503050406030204" pitchFamily="18" charset="0"/>
              </a:rPr>
              <a:t>“ </a:t>
            </a:r>
            <a:r>
              <a:rPr lang="en-GB" i="1" dirty="0">
                <a:latin typeface="Cambria" panose="02040503050406030204" pitchFamily="18" charset="0"/>
              </a:rPr>
              <a:t>§47 – the fact is, as the daily business of the Family Division so vividly demonstrates, that we live today in a word where the family takes many forms and where surrogacy, IVF, same sex relationships, same sex marriages and transgenderism, for example, are no longer treated as they were in even the quite recent past”</a:t>
            </a:r>
            <a:endParaRPr lang="en-GB"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356645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fontScale="90000"/>
          </a:bodyPr>
          <a:lstStyle/>
          <a:p>
            <a:r>
              <a:rPr lang="en-US" i="1" dirty="0">
                <a:latin typeface="Cambria" panose="02040503050406030204" pitchFamily="18" charset="0"/>
              </a:rPr>
              <a:t>Re J </a:t>
            </a:r>
            <a:br>
              <a:rPr lang="en-US" i="1" dirty="0">
                <a:latin typeface="Cambria" panose="02040503050406030204" pitchFamily="18" charset="0"/>
              </a:rPr>
            </a:br>
            <a:r>
              <a:rPr lang="en-US" i="1" dirty="0">
                <a:latin typeface="Cambria" panose="02040503050406030204" pitchFamily="18" charset="0"/>
              </a:rPr>
              <a:t>(a Minor) </a:t>
            </a:r>
            <a:br>
              <a:rPr lang="en-US" i="1" dirty="0">
                <a:latin typeface="Cambria" panose="02040503050406030204" pitchFamily="18" charset="0"/>
              </a:rPr>
            </a:br>
            <a:r>
              <a:rPr lang="en-US" dirty="0">
                <a:latin typeface="Cambria" panose="02040503050406030204" pitchFamily="18" charset="0"/>
              </a:rPr>
              <a:t>[2016] EWHC 2430</a:t>
            </a: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rmAutofit fontScale="77500" lnSpcReduction="20000"/>
          </a:bodyPr>
          <a:lstStyle/>
          <a:p>
            <a:r>
              <a:rPr lang="en-GB" dirty="0">
                <a:latin typeface="Cambria" panose="02040503050406030204" pitchFamily="18" charset="0"/>
              </a:rPr>
              <a:t>Section 37 concluded no immediate risk of harm; M’s approach to gender identity supportive and not harmful. </a:t>
            </a:r>
          </a:p>
          <a:p>
            <a:r>
              <a:rPr lang="en-GB" dirty="0">
                <a:latin typeface="Cambria" panose="02040503050406030204" pitchFamily="18" charset="0"/>
              </a:rPr>
              <a:t>Hayden J described the section 37 as “irrational and unsustainable” and “I am afraid to say that I can only describe the conclusion of the section 37 report as entirely lacking in any logical, coherent analysis” (§21).  </a:t>
            </a:r>
          </a:p>
          <a:p>
            <a:r>
              <a:rPr lang="en-GB" dirty="0">
                <a:latin typeface="Cambria" panose="02040503050406030204" pitchFamily="18" charset="0"/>
              </a:rPr>
              <a:t>Raft of directions for further gender assessment including Tavistock etc. </a:t>
            </a:r>
          </a:p>
          <a:p>
            <a:r>
              <a:rPr lang="en-GB" dirty="0">
                <a:latin typeface="Cambria" panose="02040503050406030204" pitchFamily="18" charset="0"/>
              </a:rPr>
              <a:t>NB at para 43 – Hayden J articulated his view of M’s assessment of the gender dysmorphia of J. At the end of the hearing he ordered J be transferred to the care of his father where he assumed the identity of a boy and refused the child to be referred to by their pronoun of choice. </a:t>
            </a:r>
          </a:p>
          <a:p>
            <a:r>
              <a:rPr lang="en-GB" dirty="0">
                <a:latin typeface="Cambria" panose="02040503050406030204" pitchFamily="18" charset="0"/>
              </a:rPr>
              <a:t>Expert – Dr </a:t>
            </a:r>
            <a:r>
              <a:rPr lang="en-GB" dirty="0" err="1">
                <a:latin typeface="Cambria" panose="02040503050406030204" pitchFamily="18" charset="0"/>
              </a:rPr>
              <a:t>Hellin</a:t>
            </a:r>
            <a:r>
              <a:rPr lang="en-GB" dirty="0">
                <a:latin typeface="Cambria" panose="02040503050406030204" pitchFamily="18" charset="0"/>
              </a:rPr>
              <a:t>, consultant clinical psychologist:</a:t>
            </a:r>
          </a:p>
          <a:p>
            <a:pPr lvl="1"/>
            <a:r>
              <a:rPr lang="en-GB" i="1" dirty="0">
                <a:latin typeface="Cambria" panose="02040503050406030204" pitchFamily="18" charset="0"/>
              </a:rPr>
              <a:t>M has caused significant emotional harm to J and in her active determination that he should be a girl, I find that she has overborne his will and deprived him of his fundamental right to exercise his autonomy in the most basic way. </a:t>
            </a:r>
            <a:endParaRPr lang="en-GB" dirty="0">
              <a:latin typeface="Cambria" panose="02040503050406030204" pitchFamily="18" charset="0"/>
            </a:endParaRPr>
          </a:p>
          <a:p>
            <a:r>
              <a:rPr lang="en-GB" dirty="0">
                <a:latin typeface="Cambria" panose="02040503050406030204" pitchFamily="18" charset="0"/>
              </a:rPr>
              <a:t>Decided correctly but attracted adverse media reports – interpreted by special interest groups as a message to parents of transgender children that they should fear their child being taken away from them. </a:t>
            </a:r>
          </a:p>
          <a:p>
            <a:r>
              <a:rPr lang="en-GB" dirty="0">
                <a:latin typeface="Cambria" panose="02040503050406030204" pitchFamily="18" charset="0"/>
              </a:rPr>
              <a:t>Case correctly decided – point was his mother was so overbearing that the establishment of </a:t>
            </a:r>
            <a:r>
              <a:rPr lang="en-GB" i="1" dirty="0">
                <a:latin typeface="Cambria" panose="02040503050406030204" pitchFamily="18" charset="0"/>
              </a:rPr>
              <a:t>any </a:t>
            </a:r>
            <a:r>
              <a:rPr lang="en-GB" dirty="0">
                <a:latin typeface="Cambria" panose="02040503050406030204" pitchFamily="18" charset="0"/>
              </a:rPr>
              <a:t>identity which was at odds with M’s own values and belief was not possible (§58)</a:t>
            </a:r>
          </a:p>
          <a:p>
            <a:endParaRPr lang="en-US" dirty="0">
              <a:latin typeface="Cambria" panose="02040503050406030204" pitchFamily="18" charset="0"/>
            </a:endParaRPr>
          </a:p>
        </p:txBody>
      </p:sp>
    </p:spTree>
    <p:extLst>
      <p:ext uri="{BB962C8B-B14F-4D97-AF65-F5344CB8AC3E}">
        <p14:creationId xmlns:p14="http://schemas.microsoft.com/office/powerpoint/2010/main" val="172873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BEEB-1E97-4B41-9E5C-8C427F8016D3}"/>
              </a:ext>
            </a:extLst>
          </p:cNvPr>
          <p:cNvSpPr>
            <a:spLocks noGrp="1"/>
          </p:cNvSpPr>
          <p:nvPr>
            <p:ph type="title"/>
          </p:nvPr>
        </p:nvSpPr>
        <p:spPr/>
        <p:txBody>
          <a:bodyPr>
            <a:normAutofit fontScale="90000"/>
          </a:bodyPr>
          <a:lstStyle/>
          <a:p>
            <a:r>
              <a:rPr lang="en-US" i="1" dirty="0">
                <a:latin typeface="Cambria" panose="02040503050406030204" pitchFamily="18" charset="0"/>
              </a:rPr>
              <a:t>Lancashire County Council </a:t>
            </a:r>
            <a:br>
              <a:rPr lang="en-US" i="1" dirty="0">
                <a:latin typeface="Cambria" panose="02040503050406030204" pitchFamily="18" charset="0"/>
              </a:rPr>
            </a:br>
            <a:r>
              <a:rPr lang="en-US" i="1" dirty="0">
                <a:latin typeface="Cambria" panose="02040503050406030204" pitchFamily="18" charset="0"/>
              </a:rPr>
              <a:t>-v-</a:t>
            </a:r>
            <a:br>
              <a:rPr lang="en-US" i="1" dirty="0">
                <a:latin typeface="Cambria" panose="02040503050406030204" pitchFamily="18" charset="0"/>
              </a:rPr>
            </a:br>
            <a:r>
              <a:rPr lang="en-US" i="1" dirty="0">
                <a:latin typeface="Cambria" panose="02040503050406030204" pitchFamily="18" charset="0"/>
              </a:rPr>
              <a:t>TP </a:t>
            </a:r>
            <a:br>
              <a:rPr lang="en-US" i="1" dirty="0">
                <a:latin typeface="Cambria" panose="02040503050406030204" pitchFamily="18" charset="0"/>
              </a:rPr>
            </a:br>
            <a:r>
              <a:rPr lang="en-US" dirty="0">
                <a:latin typeface="Cambria" panose="02040503050406030204" pitchFamily="18" charset="0"/>
              </a:rPr>
              <a:t>[2019] EWFC 30</a:t>
            </a:r>
          </a:p>
        </p:txBody>
      </p:sp>
      <p:sp>
        <p:nvSpPr>
          <p:cNvPr id="3" name="Content Placeholder 2">
            <a:extLst>
              <a:ext uri="{FF2B5EF4-FFF2-40B4-BE49-F238E27FC236}">
                <a16:creationId xmlns:a16="http://schemas.microsoft.com/office/drawing/2014/main" id="{F58C6109-9FCE-F441-811B-B9AE0488E188}"/>
              </a:ext>
            </a:extLst>
          </p:cNvPr>
          <p:cNvSpPr>
            <a:spLocks noGrp="1"/>
          </p:cNvSpPr>
          <p:nvPr>
            <p:ph idx="1"/>
          </p:nvPr>
        </p:nvSpPr>
        <p:spPr/>
        <p:txBody>
          <a:bodyPr>
            <a:noAutofit/>
          </a:bodyPr>
          <a:lstStyle/>
          <a:p>
            <a:r>
              <a:rPr lang="en-GB" sz="1600" dirty="0">
                <a:latin typeface="Cambria" panose="02040503050406030204" pitchFamily="18" charset="0"/>
              </a:rPr>
              <a:t>Mr Justice Williams</a:t>
            </a:r>
          </a:p>
          <a:p>
            <a:r>
              <a:rPr lang="en-GB" sz="1600" dirty="0">
                <a:latin typeface="Cambria" panose="02040503050406030204" pitchFamily="18" charset="0"/>
              </a:rPr>
              <a:t>3 biological children and FC and SG</a:t>
            </a:r>
          </a:p>
          <a:p>
            <a:r>
              <a:rPr lang="en-GB" sz="1600" dirty="0">
                <a:latin typeface="Cambria" panose="02040503050406030204" pitchFamily="18" charset="0"/>
              </a:rPr>
              <a:t>N - natural child (male) transitioned to female and became known as R. Parents changed name by deed poll.  Referred to Tavistock.</a:t>
            </a:r>
          </a:p>
          <a:p>
            <a:r>
              <a:rPr lang="en-GB" sz="1600" dirty="0">
                <a:latin typeface="Cambria" panose="02040503050406030204" pitchFamily="18" charset="0"/>
              </a:rPr>
              <a:t>H (biologically male) foster child - primary school worried because being sent to school in girls clothing after school had asked child be sent in boys clothing. </a:t>
            </a:r>
          </a:p>
          <a:p>
            <a:r>
              <a:rPr lang="en-GB" sz="1600" dirty="0">
                <a:latin typeface="Cambria" panose="02040503050406030204" pitchFamily="18" charset="0"/>
              </a:rPr>
              <a:t>Anonymous referral - “preoccupation with and encouragement of gender dysphoria in 3 children. </a:t>
            </a:r>
          </a:p>
          <a:p>
            <a:r>
              <a:rPr lang="en-GB" sz="1600" u="sng" dirty="0">
                <a:latin typeface="Cambria" panose="02040503050406030204" pitchFamily="18" charset="0"/>
              </a:rPr>
              <a:t>Experts </a:t>
            </a:r>
          </a:p>
          <a:p>
            <a:pPr lvl="1"/>
            <a:r>
              <a:rPr lang="en-GB" dirty="0">
                <a:latin typeface="Cambria" panose="02040503050406030204" pitchFamily="18" charset="0"/>
              </a:rPr>
              <a:t>Dr </a:t>
            </a:r>
            <a:r>
              <a:rPr lang="en-GB" dirty="0" err="1">
                <a:latin typeface="Cambria" panose="02040503050406030204" pitchFamily="18" charset="0"/>
              </a:rPr>
              <a:t>Hellin</a:t>
            </a:r>
            <a:r>
              <a:rPr lang="en-GB" dirty="0">
                <a:latin typeface="Cambria" panose="02040503050406030204" pitchFamily="18" charset="0"/>
              </a:rPr>
              <a:t> </a:t>
            </a:r>
          </a:p>
          <a:p>
            <a:pPr lvl="1"/>
            <a:r>
              <a:rPr lang="en-GB" dirty="0">
                <a:latin typeface="Cambria" panose="02040503050406030204" pitchFamily="18" charset="0"/>
              </a:rPr>
              <a:t>Dr Ward  (FII)</a:t>
            </a:r>
          </a:p>
          <a:p>
            <a:pPr lvl="1"/>
            <a:r>
              <a:rPr lang="en-GB" dirty="0">
                <a:latin typeface="Cambria" panose="02040503050406030204" pitchFamily="18" charset="0"/>
              </a:rPr>
              <a:t>Dr </a:t>
            </a:r>
            <a:r>
              <a:rPr lang="en-GB" dirty="0" err="1">
                <a:latin typeface="Cambria" panose="02040503050406030204" pitchFamily="18" charset="0"/>
              </a:rPr>
              <a:t>Pasterski</a:t>
            </a:r>
            <a:r>
              <a:rPr lang="en-GB" dirty="0">
                <a:latin typeface="Cambria" panose="02040503050406030204" pitchFamily="18" charset="0"/>
              </a:rPr>
              <a:t> - consultant psychologist specialising in gender identity</a:t>
            </a:r>
          </a:p>
        </p:txBody>
      </p:sp>
    </p:spTree>
    <p:extLst>
      <p:ext uri="{BB962C8B-B14F-4D97-AF65-F5344CB8AC3E}">
        <p14:creationId xmlns:p14="http://schemas.microsoft.com/office/powerpoint/2010/main" val="263147476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B50FC206902641BC3AFF8D01F3C4D7" ma:contentTypeVersion="7" ma:contentTypeDescription="Create a new document." ma:contentTypeScope="" ma:versionID="f1608c7bba6a80252e29f0056983c9b5">
  <xsd:schema xmlns:xsd="http://www.w3.org/2001/XMLSchema" xmlns:xs="http://www.w3.org/2001/XMLSchema" xmlns:p="http://schemas.microsoft.com/office/2006/metadata/properties" xmlns:ns3="0d2deaa8-61dd-4caa-9821-f98376f77579" targetNamespace="http://schemas.microsoft.com/office/2006/metadata/properties" ma:root="true" ma:fieldsID="543178308fd1f734bc570c14799d7f68" ns3:_="">
    <xsd:import namespace="0d2deaa8-61dd-4caa-9821-f98376f7757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2deaa8-61dd-4caa-9821-f98376f775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9A3D3F-45DE-4C3D-BB9A-42C803041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2deaa8-61dd-4caa-9821-f98376f77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F5C755-C49B-418B-8B50-6575FD349446}">
  <ds:schemaRefs>
    <ds:schemaRef ds:uri="http://schemas.microsoft.com/sharepoint/v3/contenttype/forms"/>
  </ds:schemaRefs>
</ds:datastoreItem>
</file>

<file path=customXml/itemProps3.xml><?xml version="1.0" encoding="utf-8"?>
<ds:datastoreItem xmlns:ds="http://schemas.openxmlformats.org/officeDocument/2006/customXml" ds:itemID="{387E5747-26B4-4E0C-833F-00E07888564D}">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infopath/2007/PartnerControls"/>
    <ds:schemaRef ds:uri="0d2deaa8-61dd-4caa-9821-f98376f7757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Atlas</Template>
  <TotalTime>84</TotalTime>
  <Words>1675</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 Light</vt:lpstr>
      <vt:lpstr>Cambria</vt:lpstr>
      <vt:lpstr>Rockwell</vt:lpstr>
      <vt:lpstr>Wingdings</vt:lpstr>
      <vt:lpstr>Atlas</vt:lpstr>
      <vt:lpstr>Lunchtime Seminar : The Court’s Approach to Transgender Issues in Care Proceedings</vt:lpstr>
      <vt:lpstr>Defining Gender</vt:lpstr>
      <vt:lpstr>Relevant Legislation</vt:lpstr>
      <vt:lpstr>Gender Recognition Act 2004</vt:lpstr>
      <vt:lpstr>Gender Recognition Certificates</vt:lpstr>
      <vt:lpstr>Scope for Reform</vt:lpstr>
      <vt:lpstr>Re M (Children) 2017 EWCA Civ 2164</vt:lpstr>
      <vt:lpstr>Re J  (a Minor)  [2016] EWHC 2430</vt:lpstr>
      <vt:lpstr>Lancashire County Council  -v- TP  [2019] EWFC 30</vt:lpstr>
      <vt:lpstr>Lancashire County Council  -v- TP  [2019] EWFC 30</vt:lpstr>
      <vt:lpstr>Glossary / Terminology</vt:lpstr>
      <vt:lpstr>Glossary / Terminology</vt:lpstr>
      <vt:lpstr>Glossary / Terminology</vt:lpstr>
      <vt:lpstr>Glossary / Terminology</vt:lpstr>
      <vt:lpstr>Glossary / Terminology</vt:lpstr>
      <vt:lpstr>Glossary / Terminology</vt:lpstr>
      <vt:lpstr>Glossary / Terminology</vt:lpstr>
      <vt:lpstr>Research and Guidance</vt:lpstr>
      <vt:lpstr>Research and Guidance</vt:lpstr>
      <vt:lpstr>Research and Guidance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Toby Craddock</dc:creator>
  <cp:lastModifiedBy>Howard, Lynda</cp:lastModifiedBy>
  <cp:revision>11</cp:revision>
  <dcterms:created xsi:type="dcterms:W3CDTF">2019-11-21T07:34:22Z</dcterms:created>
  <dcterms:modified xsi:type="dcterms:W3CDTF">2019-11-22T10:52:06Z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0x0101004FB50FC206902641BC3AFF8D01F3C4D7</vt:lpwstr>
  </property>
</Properties>
</file>