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99"/>
    <a:srgbClr val="CC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7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5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7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3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2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53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4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6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6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17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8727-BCCF-4CF9-8AF1-1C1BA0530924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C356-9F73-4E19-8BF9-D4B3C5713E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9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15687"/>
            <a:ext cx="7276605" cy="894471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C0099"/>
                </a:solidFill>
              </a:rPr>
              <a:t>Strengthening Families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12879"/>
            <a:ext cx="6858000" cy="1241822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Tuesday 1</a:t>
            </a:r>
            <a:r>
              <a:rPr lang="en-GB" baseline="30000" dirty="0" smtClean="0"/>
              <a:t>st</a:t>
            </a:r>
            <a:r>
              <a:rPr lang="en-GB" dirty="0" smtClean="0"/>
              <a:t> October 2019</a:t>
            </a:r>
            <a:endParaRPr lang="en-GB" dirty="0"/>
          </a:p>
        </p:txBody>
      </p:sp>
      <p:pic>
        <p:nvPicPr>
          <p:cNvPr id="4" name="Picture 3" descr="SCC_mag_RG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444" y="314634"/>
            <a:ext cx="2232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55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365127"/>
            <a:ext cx="7886700" cy="942974"/>
          </a:xfrm>
        </p:spPr>
        <p:txBody>
          <a:bodyPr/>
          <a:lstStyle/>
          <a:p>
            <a:r>
              <a:rPr lang="en-GB" b="1" dirty="0" smtClean="0">
                <a:solidFill>
                  <a:srgbClr val="FF3399"/>
                </a:solidFill>
              </a:rPr>
              <a:t>History of Strengthening Families</a:t>
            </a:r>
            <a:endParaRPr lang="en-GB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5100"/>
            <a:ext cx="7886700" cy="4741863"/>
          </a:xfrm>
        </p:spPr>
        <p:txBody>
          <a:bodyPr>
            <a:normAutofit lnSpcReduction="10000"/>
          </a:bodyPr>
          <a:lstStyle/>
          <a:p>
            <a:r>
              <a:rPr lang="en-GB" sz="1400" dirty="0" smtClean="0"/>
              <a:t>Strengthening Families is a direct response by Salford City Council to the growing number of women repeatedly losing their children to the care system due to a range of issues such as domestic abuse, poor parenting, crime, drug and alcohol abuse.</a:t>
            </a:r>
          </a:p>
          <a:p>
            <a:r>
              <a:rPr lang="en-GB" sz="1400" b="1" dirty="0" smtClean="0"/>
              <a:t>Evidence (Salford)  </a:t>
            </a:r>
            <a:r>
              <a:rPr lang="en-GB" sz="1400" dirty="0" smtClean="0"/>
              <a:t>A significant numbers of repeat pregnancies in parents who have had children removed:</a:t>
            </a:r>
          </a:p>
          <a:p>
            <a:r>
              <a:rPr lang="en-GB" sz="1400" dirty="0" smtClean="0"/>
              <a:t>Over a 5 year period (Salford LA 2005-2012) 228 mothers and 644 children were involved in repeat removal cases</a:t>
            </a:r>
          </a:p>
          <a:p>
            <a:r>
              <a:rPr lang="en-GB" sz="1400" dirty="0" smtClean="0"/>
              <a:t> Over same period 65% of all looked after children were from mothers who had had more than 1 child taken into care</a:t>
            </a:r>
          </a:p>
          <a:p>
            <a:r>
              <a:rPr lang="en-GB" sz="1400" dirty="0" smtClean="0"/>
              <a:t>Average of 17 months between first time mothers appearing in court with an infant and second time she appears with another infant</a:t>
            </a:r>
          </a:p>
          <a:p>
            <a:r>
              <a:rPr lang="en-GB" sz="1400" dirty="0" smtClean="0"/>
              <a:t>The hardest to reach families were resistance to accessing support or advice , therefore safeguarding concerns left unresolved following removal of child</a:t>
            </a:r>
          </a:p>
          <a:p>
            <a:r>
              <a:rPr lang="en-GB" sz="1400" dirty="0" smtClean="0"/>
              <a:t>No support prior to 20 weeks gestation, which identified missed opportunity</a:t>
            </a:r>
          </a:p>
          <a:p>
            <a:r>
              <a:rPr lang="en-GB" sz="1400" dirty="0" smtClean="0"/>
              <a:t>Health inequalities, - families not accessing health services consistently</a:t>
            </a:r>
          </a:p>
          <a:p>
            <a:r>
              <a:rPr lang="en-GB" sz="1400" i="1" dirty="0" smtClean="0"/>
              <a:t>“In 2012-13 councils spent an average of £137 a day, or just over £50,000 for the whole year, supporting each child they looked after.”</a:t>
            </a:r>
          </a:p>
          <a:p>
            <a:r>
              <a:rPr lang="en-GB" sz="1400" b="1" i="1" dirty="0" smtClean="0"/>
              <a:t>Source: Audit Commission analysis of statistics published by the Department for Education (</a:t>
            </a:r>
            <a:r>
              <a:rPr lang="en-GB" sz="1400" b="1" i="1" dirty="0" err="1" smtClean="0"/>
              <a:t>DfE</a:t>
            </a:r>
            <a:r>
              <a:rPr lang="en-GB" sz="1400" b="1" i="1" dirty="0" smtClean="0"/>
              <a:t>) on the number of and expenditure on </a:t>
            </a:r>
            <a:r>
              <a:rPr lang="en-GB" sz="1400" i="1" dirty="0" smtClean="0"/>
              <a:t>looked after children</a:t>
            </a:r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FF66CC"/>
                </a:solidFill>
              </a:rPr>
              <a:t>What is Strengthening Families?</a:t>
            </a:r>
            <a:br>
              <a:rPr lang="en-GB" b="1" dirty="0" smtClean="0">
                <a:solidFill>
                  <a:srgbClr val="FF66CC"/>
                </a:solidFill>
              </a:rPr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0300"/>
            <a:ext cx="7886700" cy="5046663"/>
          </a:xfrm>
        </p:spPr>
        <p:txBody>
          <a:bodyPr>
            <a:normAutofit/>
          </a:bodyPr>
          <a:lstStyle/>
          <a:p>
            <a:endParaRPr lang="en-GB" sz="1400" dirty="0" smtClean="0"/>
          </a:p>
          <a:p>
            <a:r>
              <a:rPr lang="en-GB" sz="1400" dirty="0" smtClean="0"/>
              <a:t>Strengthening Families is an </a:t>
            </a:r>
            <a:r>
              <a:rPr lang="en-GB" sz="1400" b="1" dirty="0" smtClean="0"/>
              <a:t>intensive specialist parenting programme for pregnant women/families who are pre 20 </a:t>
            </a:r>
            <a:r>
              <a:rPr lang="en-GB" sz="1400" dirty="0" smtClean="0"/>
              <a:t>weeks gestation and are </a:t>
            </a:r>
            <a:r>
              <a:rPr lang="en-GB" sz="1400" b="1" dirty="0" smtClean="0"/>
              <a:t>at risk of their unborn child being removed from their care and have had previous children </a:t>
            </a:r>
            <a:r>
              <a:rPr lang="en-GB" sz="1400" dirty="0" smtClean="0"/>
              <a:t>removed </a:t>
            </a:r>
            <a:r>
              <a:rPr lang="en-GB" sz="1400" b="1" dirty="0" smtClean="0"/>
              <a:t>AND parents who have already had children removed and remain currently non-pregnant.</a:t>
            </a:r>
          </a:p>
          <a:p>
            <a:r>
              <a:rPr lang="en-GB" sz="1400" dirty="0" smtClean="0"/>
              <a:t>Intensive support is offered through the Strengthening Families Practitioners, the programme has a dedicated </a:t>
            </a:r>
            <a:r>
              <a:rPr lang="en-GB" sz="1400" b="1" dirty="0" smtClean="0"/>
              <a:t>Midwife, x 2 Lead Practitioner, x4 Practitioners and a Manager.</a:t>
            </a:r>
          </a:p>
          <a:p>
            <a:r>
              <a:rPr lang="en-GB" sz="1400" dirty="0" smtClean="0"/>
              <a:t>Depending on need this support can be a programme of </a:t>
            </a:r>
            <a:r>
              <a:rPr lang="en-GB" sz="1400" b="1" dirty="0" smtClean="0"/>
              <a:t>bespoke 1:1 sessions, group work sessions by attending the Health in Pregnancy and Parenting (HIPP) </a:t>
            </a:r>
            <a:r>
              <a:rPr lang="en-GB" sz="1400" dirty="0" smtClean="0"/>
              <a:t>course or </a:t>
            </a:r>
            <a:r>
              <a:rPr lang="en-GB" sz="1400" b="1" dirty="0" smtClean="0"/>
              <a:t>both.</a:t>
            </a:r>
          </a:p>
          <a:p>
            <a:r>
              <a:rPr lang="en-GB" sz="1400" dirty="0" smtClean="0"/>
              <a:t>The programme aims to reduce the number of children going into care and </a:t>
            </a:r>
            <a:r>
              <a:rPr lang="en-GB" sz="1400" b="1" dirty="0" smtClean="0"/>
              <a:t>prevent </a:t>
            </a:r>
            <a:r>
              <a:rPr lang="en-GB" sz="1400" dirty="0" smtClean="0"/>
              <a:t>mothers from getting into the </a:t>
            </a:r>
            <a:r>
              <a:rPr lang="en-GB" sz="1400" b="1" dirty="0" smtClean="0"/>
              <a:t>cycle of repeat removals.</a:t>
            </a:r>
          </a:p>
          <a:p>
            <a:r>
              <a:rPr lang="en-GB" sz="1400" dirty="0" smtClean="0"/>
              <a:t>Strengthening Families allows vulnerable families to be indentified and receive the </a:t>
            </a:r>
            <a:r>
              <a:rPr lang="en-GB" sz="1400" b="1" dirty="0" smtClean="0"/>
              <a:t>earliest possible help, ensuring babies have healthier outcomes and are safeguarded pre and post birth.</a:t>
            </a:r>
          </a:p>
          <a:p>
            <a:r>
              <a:rPr lang="en-GB" sz="1400" dirty="0" smtClean="0"/>
              <a:t>The programme provides support for </a:t>
            </a:r>
            <a:r>
              <a:rPr lang="en-GB" sz="1400" b="1" dirty="0" smtClean="0"/>
              <a:t>first five years of the child’s life, ensuring </a:t>
            </a:r>
            <a:r>
              <a:rPr lang="en-GB" sz="1400" dirty="0" smtClean="0"/>
              <a:t>children are School Ready.</a:t>
            </a:r>
          </a:p>
          <a:p>
            <a:r>
              <a:rPr lang="en-GB" sz="1400" b="1" dirty="0" smtClean="0"/>
              <a:t>The programme also supports mothers and fathers for two years where children have been removed around healthy lifestyles.</a:t>
            </a:r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7127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17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729" y="71260"/>
            <a:ext cx="9159142" cy="661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4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4" y="681036"/>
            <a:ext cx="8392226" cy="56010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14" y="204151"/>
            <a:ext cx="2345055" cy="47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000" b="1" dirty="0">
                <a:solidFill>
                  <a:srgbClr val="CC44B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Values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5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441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Strengthening Families</vt:lpstr>
      <vt:lpstr>History of Strengthening Families</vt:lpstr>
      <vt:lpstr>  What is Strengthening Families?  </vt:lpstr>
      <vt:lpstr>PowerPoint Presentation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Wraith, Ian</dc:creator>
  <cp:lastModifiedBy>Siddall, Eleanor</cp:lastModifiedBy>
  <cp:revision>7</cp:revision>
  <dcterms:created xsi:type="dcterms:W3CDTF">2019-09-30T10:27:07Z</dcterms:created>
  <dcterms:modified xsi:type="dcterms:W3CDTF">2019-10-21T07:07:39Z</dcterms:modified>
</cp:coreProperties>
</file>