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6"/>
  </p:notesMasterIdLst>
  <p:handoutMasterIdLst>
    <p:handoutMasterId r:id="rId17"/>
  </p:handoutMasterIdLst>
  <p:sldIdLst>
    <p:sldId id="301" r:id="rId2"/>
    <p:sldId id="302" r:id="rId3"/>
    <p:sldId id="304" r:id="rId4"/>
    <p:sldId id="305" r:id="rId5"/>
    <p:sldId id="300" r:id="rId6"/>
    <p:sldId id="306" r:id="rId7"/>
    <p:sldId id="256" r:id="rId8"/>
    <p:sldId id="294" r:id="rId9"/>
    <p:sldId id="295" r:id="rId10"/>
    <p:sldId id="272" r:id="rId11"/>
    <p:sldId id="291" r:id="rId12"/>
    <p:sldId id="299" r:id="rId13"/>
    <p:sldId id="293" r:id="rId14"/>
    <p:sldId id="290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Flaxington" initials="FF" lastIdx="12" clrIdx="0">
    <p:extLst>
      <p:ext uri="{19B8F6BF-5375-455C-9EA6-DF929625EA0E}">
        <p15:presenceInfo xmlns:p15="http://schemas.microsoft.com/office/powerpoint/2012/main" userId="3d65585e832aaf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29"/>
  </p:normalViewPr>
  <p:slideViewPr>
    <p:cSldViewPr>
      <p:cViewPr varScale="1">
        <p:scale>
          <a:sx n="103" d="100"/>
          <a:sy n="103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EEFA-CCB1-4571-BB42-9BD7BCE1DA9F}" type="datetimeFigureOut">
              <a:rPr lang="en-GB" smtClean="0"/>
              <a:pPr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092F-0FB4-4066-B6FD-3E2A43755D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DA4EC-542F-44AF-9101-DD422D217DB5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77612"/>
            <a:ext cx="5438464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47766-A9A8-49B2-ADC8-7CA789A94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 also demonstrated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significant savings to health £160K to CAMHS, £300K for speech and language, £200K to police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5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C063FE-F99C-45FE-8B61-EDB9F5C672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B0C-E87D-4F37-8B03-8A49571F27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88F9-CB0B-4585-B2A1-5F7C83E284D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AD32-4597-464F-B7D5-50C93820F5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1AE5-31BA-4D87-8DB0-CC692B13AA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DC3C-055A-4686-A6D4-8C33512AA1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58A3-90BB-4808-AC7C-FCD9294A67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8F05-0EF8-4CE8-A3DF-D96F54CABA3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96BE-BB61-4ECD-9474-6D3C79F30D1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457A-B7E1-4FDE-B4C4-35F610B6C4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57E9E9-E22D-4463-BF82-E7B63CE41D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1E4260-54CA-4573-9BE7-EB360886D0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2" y="511842"/>
            <a:ext cx="9036496" cy="429946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GM Innovation Spread &amp; Scale Programme: No Wrong Door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 smtClean="0"/>
              <a:t>Chantel Brown (GMCA)</a:t>
            </a:r>
            <a:br>
              <a:rPr lang="en-GB" sz="3100" dirty="0" smtClean="0"/>
            </a:br>
            <a:r>
              <a:rPr lang="en-GB" sz="3100" dirty="0" smtClean="0"/>
              <a:t>Sayma Khan (Salford City Council)</a:t>
            </a:r>
            <a:endParaRPr lang="en-GB" sz="31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</a:pPr>
            <a:endParaRPr lang="en-GB" sz="2800" b="1" dirty="0"/>
          </a:p>
          <a:p>
            <a:pPr marL="109728" indent="0" algn="just">
              <a:spcBef>
                <a:spcPts val="0"/>
              </a:spcBef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47076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47" y="2636912"/>
            <a:ext cx="9036496" cy="10081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IMPLEMENTATION: The WHAT?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58924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2400" b="1" dirty="0"/>
              <a:t>Would this be good enough for my child?</a:t>
            </a:r>
          </a:p>
          <a:p>
            <a:pPr marL="109728" lvl="0" indent="0">
              <a:spcBef>
                <a:spcPts val="0"/>
              </a:spcBef>
              <a:buNone/>
            </a:pPr>
            <a:r>
              <a:rPr lang="en-GB" sz="2400" b="1" dirty="0"/>
              <a:t> </a:t>
            </a:r>
          </a:p>
          <a:p>
            <a:pPr lvl="0">
              <a:spcBef>
                <a:spcPts val="0"/>
              </a:spcBef>
            </a:pPr>
            <a:r>
              <a:rPr lang="en-GB" sz="2400" b="1" dirty="0"/>
              <a:t>Are we managing risk for the organisation or risk to the young person?</a:t>
            </a:r>
          </a:p>
          <a:p>
            <a:pPr marL="109728" lvl="0" indent="0">
              <a:spcBef>
                <a:spcPts val="0"/>
              </a:spcBef>
              <a:buNone/>
            </a:pPr>
            <a:endParaRPr lang="en-GB" sz="2400" b="1" dirty="0"/>
          </a:p>
          <a:p>
            <a:pPr lvl="0">
              <a:spcBef>
                <a:spcPts val="0"/>
              </a:spcBef>
            </a:pPr>
            <a:r>
              <a:rPr lang="en-GB" sz="2400" b="1" dirty="0"/>
              <a:t>Why can’t we, what’s the best that could happen?</a:t>
            </a:r>
          </a:p>
          <a:p>
            <a:pPr marL="109728" lvl="0" indent="0">
              <a:spcBef>
                <a:spcPts val="0"/>
              </a:spcBef>
              <a:buNone/>
            </a:pPr>
            <a:endParaRPr lang="en-GB" sz="2400" b="1" dirty="0"/>
          </a:p>
          <a:p>
            <a:pPr lvl="0">
              <a:spcBef>
                <a:spcPts val="0"/>
              </a:spcBef>
            </a:pPr>
            <a:r>
              <a:rPr lang="en-GB" sz="2400" b="1" dirty="0"/>
              <a:t>Is there a shared approach to supporting/caring across partner agencies </a:t>
            </a:r>
          </a:p>
          <a:p>
            <a:pPr marL="109728" lvl="0" indent="0">
              <a:spcBef>
                <a:spcPts val="0"/>
              </a:spcBef>
              <a:buNone/>
            </a:pPr>
            <a:endParaRPr lang="en-GB" sz="2400" b="1" dirty="0"/>
          </a:p>
          <a:p>
            <a:pPr lvl="0">
              <a:spcBef>
                <a:spcPts val="0"/>
              </a:spcBef>
            </a:pPr>
            <a:r>
              <a:rPr lang="en-GB" sz="2400" b="1" dirty="0"/>
              <a:t>What kind of adult do they want to be: in 5 years, 25/35/50</a:t>
            </a:r>
          </a:p>
          <a:p>
            <a:pPr marL="109728" lvl="0" indent="0">
              <a:spcBef>
                <a:spcPts val="0"/>
              </a:spcBef>
              <a:buNone/>
            </a:pPr>
            <a:endParaRPr lang="en-GB" sz="2400" b="1" dirty="0"/>
          </a:p>
          <a:p>
            <a:pPr lvl="0" algn="just">
              <a:spcBef>
                <a:spcPts val="0"/>
              </a:spcBef>
            </a:pPr>
            <a:r>
              <a:rPr lang="en-GB" sz="2400" b="1" dirty="0"/>
              <a:t>Are we going the extra mile to help young people achieve their ambitions?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081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SALFORD PROVOCATIONS</a:t>
            </a:r>
          </a:p>
        </p:txBody>
      </p:sp>
    </p:spTree>
    <p:extLst>
      <p:ext uri="{BB962C8B-B14F-4D97-AF65-F5344CB8AC3E}">
        <p14:creationId xmlns:p14="http://schemas.microsoft.com/office/powerpoint/2010/main" val="2353607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45834"/>
              </p:ext>
            </p:extLst>
          </p:nvPr>
        </p:nvGraphicFramePr>
        <p:xfrm>
          <a:off x="0" y="0"/>
          <a:ext cx="912165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Acrobat Document" r:id="rId3" imgW="9144000" imgH="5143485" progId="AcroExch.Document.DC">
                  <p:embed/>
                </p:oleObj>
              </mc:Choice>
              <mc:Fallback>
                <p:oleObj name="Acrobat Document" r:id="rId3" imgW="9144000" imgH="51434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2165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9145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04325"/>
              </p:ext>
            </p:extLst>
          </p:nvPr>
        </p:nvGraphicFramePr>
        <p:xfrm>
          <a:off x="0" y="92074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6857862" imgH="5143148" progId="AcroExch.Document.DC">
                  <p:embed/>
                </p:oleObj>
              </mc:Choice>
              <mc:Fallback>
                <p:oleObj name="Acrobat Document" r:id="rId3" imgW="6857862" imgH="51431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2074"/>
                        <a:ext cx="9144000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7465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196752"/>
            <a:ext cx="8441432" cy="525658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en-GB" sz="4000" b="1" dirty="0"/>
              <a:t>NOT a new project! New way of working</a:t>
            </a:r>
          </a:p>
          <a:p>
            <a:pPr lvl="0">
              <a:lnSpc>
                <a:spcPct val="170000"/>
              </a:lnSpc>
            </a:pPr>
            <a:r>
              <a:rPr lang="en-GB" sz="4000" b="1" dirty="0"/>
              <a:t>Culture change across workforce </a:t>
            </a:r>
          </a:p>
          <a:p>
            <a:pPr lvl="0">
              <a:lnSpc>
                <a:spcPct val="170000"/>
              </a:lnSpc>
            </a:pPr>
            <a:r>
              <a:rPr lang="en-GB" sz="4000" b="1" dirty="0"/>
              <a:t>Perceptions ‘</a:t>
            </a:r>
            <a:r>
              <a:rPr lang="en-GB" sz="4000" b="1" i="1" dirty="0"/>
              <a:t>just another children's home</a:t>
            </a:r>
            <a:r>
              <a:rPr lang="en-GB" sz="4000" b="1" dirty="0"/>
              <a:t>’ </a:t>
            </a:r>
          </a:p>
          <a:p>
            <a:pPr>
              <a:lnSpc>
                <a:spcPct val="170000"/>
              </a:lnSpc>
            </a:pPr>
            <a:r>
              <a:rPr lang="en-GB" sz="4000" b="1" dirty="0"/>
              <a:t>Managing risk differently </a:t>
            </a:r>
          </a:p>
          <a:p>
            <a:pPr>
              <a:lnSpc>
                <a:spcPct val="170000"/>
              </a:lnSpc>
            </a:pPr>
            <a:r>
              <a:rPr lang="en-GB" sz="4000" b="1" dirty="0"/>
              <a:t>Fostering</a:t>
            </a:r>
          </a:p>
          <a:p>
            <a:pPr>
              <a:lnSpc>
                <a:spcPct val="170000"/>
              </a:lnSpc>
            </a:pPr>
            <a:r>
              <a:rPr lang="en-GB" sz="4000" b="1" dirty="0" smtClean="0"/>
              <a:t>Hub </a:t>
            </a:r>
            <a:r>
              <a:rPr lang="en-GB" sz="4000" b="1" dirty="0"/>
              <a:t>Design – Trauma informed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659477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1328"/>
            <a:ext cx="9036496" cy="5044016"/>
          </a:xfrm>
        </p:spPr>
        <p:txBody>
          <a:bodyPr/>
          <a:lstStyle/>
          <a:p>
            <a:r>
              <a:rPr lang="en-GB" dirty="0" smtClean="0"/>
              <a:t>Developed in 2014: North Yorkshire</a:t>
            </a:r>
          </a:p>
          <a:p>
            <a:r>
              <a:rPr lang="en-GB" dirty="0" smtClean="0"/>
              <a:t>Integrated service for adolescents with complex needs wrapped around a “HUB”</a:t>
            </a:r>
          </a:p>
          <a:p>
            <a:r>
              <a:rPr lang="en-GB" dirty="0" smtClean="0"/>
              <a:t>Outreach Offer</a:t>
            </a:r>
          </a:p>
          <a:p>
            <a:r>
              <a:rPr lang="en-GB" dirty="0" smtClean="0"/>
              <a:t>Adopted in 14 areas nationally</a:t>
            </a:r>
          </a:p>
          <a:p>
            <a:r>
              <a:rPr lang="en-GB" dirty="0" smtClean="0"/>
              <a:t>6 adopters in GM</a:t>
            </a:r>
          </a:p>
          <a:p>
            <a:r>
              <a:rPr lang="en-GB" dirty="0" smtClean="0"/>
              <a:t>GM Cost Benefit Analysis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and GM Context</a:t>
            </a:r>
            <a:endParaRPr lang="en-GB" dirty="0"/>
          </a:p>
        </p:txBody>
      </p:sp>
      <p:sp>
        <p:nvSpPr>
          <p:cNvPr id="4" name="Google Shape;482;p61"/>
          <p:cNvSpPr txBox="1"/>
          <p:nvPr/>
        </p:nvSpPr>
        <p:spPr>
          <a:xfrm>
            <a:off x="6228184" y="2492896"/>
            <a:ext cx="1656184" cy="5040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78184" tIns="78184" rIns="78184" bIns="7818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Who it’s for:</a:t>
            </a:r>
            <a:endParaRPr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479;p61"/>
          <p:cNvSpPr txBox="1"/>
          <p:nvPr/>
        </p:nvSpPr>
        <p:spPr>
          <a:xfrm>
            <a:off x="6238047" y="2492897"/>
            <a:ext cx="2765492" cy="3600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8542" tIns="138542" rIns="138542" bIns="13854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855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Google Shape;48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5597" y="3311918"/>
            <a:ext cx="1393133" cy="13331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81;p61"/>
          <p:cNvSpPr txBox="1"/>
          <p:nvPr/>
        </p:nvSpPr>
        <p:spPr>
          <a:xfrm>
            <a:off x="6387547" y="4509120"/>
            <a:ext cx="2469231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4" tIns="78184" rIns="78184" bIns="7818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Edge of Care and In Care</a:t>
            </a:r>
            <a:endParaRPr sz="32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941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941" b="1" u="sng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855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92211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99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1328"/>
            <a:ext cx="9036496" cy="504401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673"/>
            <a:ext cx="8229600" cy="1143000"/>
          </a:xfrm>
        </p:spPr>
        <p:txBody>
          <a:bodyPr/>
          <a:lstStyle/>
          <a:p>
            <a:r>
              <a:rPr lang="en-GB" dirty="0" smtClean="0"/>
              <a:t>Distinguishing Features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792"/>
            <a:ext cx="9143999" cy="5840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2515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64"/>
          <p:cNvPicPr preferRelativeResize="0"/>
          <p:nvPr/>
        </p:nvPicPr>
        <p:blipFill rotWithShape="1">
          <a:blip r:embed="rId3">
            <a:alphaModFix/>
          </a:blip>
          <a:srcRect t="53338"/>
          <a:stretch/>
        </p:blipFill>
        <p:spPr>
          <a:xfrm>
            <a:off x="7624881" y="326276"/>
            <a:ext cx="1393133" cy="49021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4"/>
          <p:cNvSpPr txBox="1"/>
          <p:nvPr/>
        </p:nvSpPr>
        <p:spPr>
          <a:xfrm>
            <a:off x="258110" y="1047378"/>
            <a:ext cx="1854489" cy="39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4" tIns="78184" rIns="78184" bIns="7818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19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6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9246" tIns="49623" rIns="99246" bIns="49623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256"/>
              </a:spcAft>
              <a:buClr>
                <a:srgbClr val="000000"/>
              </a:buClr>
              <a:buSzPts val="1100"/>
            </a:pPr>
            <a:fld id="{00000000-1234-1234-1234-123412341234}" type="slidenum">
              <a:rPr lang="en-GB" sz="94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l">
                <a:spcBef>
                  <a:spcPts val="0"/>
                </a:spcBef>
                <a:spcAft>
                  <a:spcPts val="256"/>
                </a:spcAft>
                <a:buClr>
                  <a:srgbClr val="000000"/>
                </a:buClr>
                <a:buSzPts val="1100"/>
              </a:pPr>
              <a:t>5</a:t>
            </a:fld>
            <a:endParaRPr sz="9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47" y="95519"/>
            <a:ext cx="8229600" cy="1143000"/>
          </a:xfrm>
        </p:spPr>
        <p:txBody>
          <a:bodyPr/>
          <a:lstStyle/>
          <a:p>
            <a:r>
              <a:rPr lang="en-GB" dirty="0" smtClean="0"/>
              <a:t>Evidence and Impact</a:t>
            </a:r>
            <a:endParaRPr lang="en-GB" dirty="0"/>
          </a:p>
        </p:txBody>
      </p:sp>
      <p:pic>
        <p:nvPicPr>
          <p:cNvPr id="27" name="Google Shape;532;p64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8789" y="1438391"/>
            <a:ext cx="1570740" cy="80865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537;p64"/>
          <p:cNvSpPr txBox="1"/>
          <p:nvPr/>
        </p:nvSpPr>
        <p:spPr>
          <a:xfrm>
            <a:off x="1972033" y="1431174"/>
            <a:ext cx="6893691" cy="113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4" tIns="78184" rIns="78184" bIns="7818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One in four</a:t>
            </a: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NEET young people </a:t>
            </a:r>
            <a:r>
              <a:rPr lang="en-GB" sz="20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went </a:t>
            </a:r>
            <a:r>
              <a:rPr lang="en-GB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 to engage </a:t>
            </a:r>
            <a:r>
              <a:rPr lang="en-GB" sz="20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education, employment or training.</a:t>
            </a:r>
            <a:endParaRPr sz="200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9" name="Google Shape;533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1900" y="2533211"/>
            <a:ext cx="990168" cy="9977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538;p64"/>
          <p:cNvSpPr txBox="1"/>
          <p:nvPr/>
        </p:nvSpPr>
        <p:spPr>
          <a:xfrm>
            <a:off x="128789" y="2646791"/>
            <a:ext cx="7718859" cy="68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4" tIns="78184" rIns="78184" bIns="7818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r>
              <a:rPr lang="en-GB" sz="20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oung </a:t>
            </a: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people </a:t>
            </a:r>
            <a:r>
              <a:rPr lang="en-GB" sz="20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spent </a:t>
            </a:r>
            <a:r>
              <a:rPr lang="en-GB" sz="20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55% less time in care </a:t>
            </a: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than those who weren’t referred to No Wrong Door.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770" b="1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1" name="Google Shape;535;p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789" y="3552775"/>
            <a:ext cx="3435099" cy="322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36;p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11722" y="4115247"/>
            <a:ext cx="2130872" cy="85480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539;p64"/>
          <p:cNvSpPr txBox="1"/>
          <p:nvPr/>
        </p:nvSpPr>
        <p:spPr>
          <a:xfrm>
            <a:off x="3668948" y="5277601"/>
            <a:ext cx="5233120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4" tIns="78184" rIns="78184" bIns="78184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86% of young people </a:t>
            </a:r>
            <a:r>
              <a:rPr lang="en-GB" sz="20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remained </a:t>
            </a: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out of </a:t>
            </a:r>
            <a:r>
              <a:rPr lang="en-GB" sz="20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care</a:t>
            </a: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000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and </a:t>
            </a:r>
            <a:r>
              <a:rPr lang="en-GB" sz="20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were supported in their own families.</a:t>
            </a:r>
            <a:endParaRPr sz="20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77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77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77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6868019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67019"/>
            <a:ext cx="5904656" cy="65186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847" y="955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GB" smtClean="0"/>
              <a:t>Evidence and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0758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Salford Children Services </a:t>
            </a:r>
            <a:br>
              <a:rPr lang="en-US" sz="480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48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Route29</a:t>
            </a:r>
            <a:endParaRPr lang="en-GB" sz="480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Sayma Khan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12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040288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</a:pPr>
            <a:endParaRPr lang="en-GB" sz="2800" b="1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b="1" dirty="0"/>
              <a:t>‘Lost Tribe’ Adolescents</a:t>
            </a:r>
          </a:p>
          <a:p>
            <a:pPr marL="109728" indent="0" algn="just">
              <a:spcBef>
                <a:spcPts val="0"/>
              </a:spcBef>
              <a:buNone/>
            </a:pPr>
            <a:endParaRPr lang="en-GB" sz="3200" b="1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b="1" dirty="0"/>
              <a:t>Short period in care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3200" b="1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b="1" dirty="0"/>
              <a:t>Placement breakdowns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3200" b="1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b="1" dirty="0"/>
              <a:t>Complex Safeguarding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3200" b="1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b="1" dirty="0"/>
              <a:t>Not about £££ - Outcomes </a:t>
            </a:r>
          </a:p>
          <a:p>
            <a:pPr marL="109728" indent="0" algn="just">
              <a:buNone/>
            </a:pPr>
            <a:endParaRPr lang="en-GB" sz="36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488" cy="106613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WHY? </a:t>
            </a:r>
            <a:endParaRPr lang="en-GB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1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5040288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</a:pPr>
            <a:endParaRPr lang="en-GB" sz="2800" b="1" dirty="0"/>
          </a:p>
          <a:p>
            <a:pPr marL="109728" indent="0" algn="just">
              <a:spcBef>
                <a:spcPts val="0"/>
              </a:spcBef>
              <a:buNone/>
            </a:pPr>
            <a:endParaRPr lang="en-GB" sz="36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00" y="2492896"/>
            <a:ext cx="8964488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haroni" pitchFamily="2" charset="-79"/>
              </a:rPr>
              <a:t>Video: What did our Young People say?</a:t>
            </a:r>
            <a:endParaRPr lang="en-GB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56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</TotalTime>
  <Words>290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Aharoni</vt:lpstr>
      <vt:lpstr>Arial</vt:lpstr>
      <vt:lpstr>Avenir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Acrobat Document</vt:lpstr>
      <vt:lpstr>GM Innovation Spread &amp; Scale Programme: No Wrong Door  Chantel Brown (GMCA) Sayma Khan (Salford City Council)</vt:lpstr>
      <vt:lpstr>Background and GM Context</vt:lpstr>
      <vt:lpstr>PowerPoint Presentation</vt:lpstr>
      <vt:lpstr>Distinguishing Features</vt:lpstr>
      <vt:lpstr>Evidence and Impact</vt:lpstr>
      <vt:lpstr>PowerPoint Presentation</vt:lpstr>
      <vt:lpstr>Salford Children Services   Route29</vt:lpstr>
      <vt:lpstr>The WHY? </vt:lpstr>
      <vt:lpstr>Video: What did our Young People say?</vt:lpstr>
      <vt:lpstr>IMPLEMENTATION: The WHAT?</vt:lpstr>
      <vt:lpstr>SALFORD PROVOCATIONS</vt:lpstr>
      <vt:lpstr>PowerPoint Presentation</vt:lpstr>
      <vt:lpstr>PowerPoint Presentation</vt:lpstr>
      <vt:lpstr>CHALLENGES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Management Techniques to Ensure Safe Practice in Child Protection</dc:title>
  <dc:creator>Siama</dc:creator>
  <cp:lastModifiedBy>Khan, Sayma</cp:lastModifiedBy>
  <cp:revision>117</cp:revision>
  <cp:lastPrinted>2019-09-18T10:10:32Z</cp:lastPrinted>
  <dcterms:created xsi:type="dcterms:W3CDTF">2013-03-17T00:50:35Z</dcterms:created>
  <dcterms:modified xsi:type="dcterms:W3CDTF">2019-10-21T11:45:56Z</dcterms:modified>
</cp:coreProperties>
</file>