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99"/>
  </p:normalViewPr>
  <p:slideViewPr>
    <p:cSldViewPr snapToGrid="0" snapToObjects="1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95F9-D9D1-7646-8A12-BC6C256E7D3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82DF-1CA5-5D4A-850F-93696995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6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beginningsgm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oyage.org/wiki/Fland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inginstincts.com/2012/09/7-misconceptions-about-alternative.html" TargetMode="External"/><Relationship Id="rId7" Type="http://schemas.openxmlformats.org/officeDocument/2006/relationships/hyperlink" Target="http://howtosavetheworld.ca/2009/03/18/the-optimal-size-of-group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ww.flickr.com/photos/jar0d/3933732383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narch_In_May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chick.org/2012/05/religionhurt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green plant&#10;&#10;Description automatically generated">
            <a:extLst>
              <a:ext uri="{FF2B5EF4-FFF2-40B4-BE49-F238E27FC236}">
                <a16:creationId xmlns:a16="http://schemas.microsoft.com/office/drawing/2014/main" id="{694837DF-E68F-C742-B97E-A57022947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599" b="352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BE579-D6A4-DF42-A6F0-2F57943B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New Beginnings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Greater Manchester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8041B-5BB8-EA48-849D-37017CC3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2570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community project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  <a:highlight>
                  <a:srgbClr val="C0C0C0"/>
                </a:highlight>
                <a:hlinkClick r:id="rId3"/>
              </a:rPr>
              <a:t>www.newbeginningsgm.com</a:t>
            </a:r>
            <a:r>
              <a:rPr lang="en-US" sz="3200" dirty="0">
                <a:solidFill>
                  <a:srgbClr val="FFFFFF"/>
                </a:solidFill>
                <a:highlight>
                  <a:srgbClr val="C0C0C0"/>
                </a:highlight>
              </a:rPr>
              <a:t> </a:t>
            </a:r>
          </a:p>
          <a:p>
            <a:r>
              <a:rPr lang="en-US" sz="3200" dirty="0">
                <a:solidFill>
                  <a:srgbClr val="FFFFFF"/>
                </a:solidFill>
                <a:highlight>
                  <a:srgbClr val="C0C0C0"/>
                </a:highlight>
              </a:rPr>
              <a:t>@</a:t>
            </a:r>
            <a:r>
              <a:rPr lang="en-US" sz="3200" dirty="0" err="1">
                <a:solidFill>
                  <a:srgbClr val="FFFFFF"/>
                </a:solidFill>
                <a:highlight>
                  <a:srgbClr val="C0C0C0"/>
                </a:highlight>
              </a:rPr>
              <a:t>NewBeginningsGM</a:t>
            </a:r>
            <a:endParaRPr lang="en-US" sz="3200" dirty="0">
              <a:solidFill>
                <a:srgbClr val="FFFFFF"/>
              </a:solidFill>
              <a:highlight>
                <a:srgbClr val="C0C0C0"/>
              </a:highlight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1588A-EF4D-A347-AC0F-135E6739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Stobbe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beginning</a:t>
            </a:r>
          </a:p>
        </p:txBody>
      </p:sp>
      <p:pic>
        <p:nvPicPr>
          <p:cNvPr id="20" name="Content Placeholder 7" descr="Flanders – Travel guide at Wikivoyage">
            <a:extLst>
              <a:ext uri="{FF2B5EF4-FFF2-40B4-BE49-F238E27FC236}">
                <a16:creationId xmlns:a16="http://schemas.microsoft.com/office/drawing/2014/main" id="{5C845E19-BB07-2343-821B-9C11A95BF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452037"/>
            <a:ext cx="7188199" cy="2813669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55C1251-FCA9-495B-8F4E-BFB90EB4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67309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How can we expect parents to parent to the standard we expect, if they have experienced trauma, disadvantage and had to face other societal challenges? </a:t>
            </a:r>
          </a:p>
          <a:p>
            <a:r>
              <a:rPr lang="en-US" sz="1800" dirty="0"/>
              <a:t>When families are part of a peer support network, parents are less likely to feel isolated and stigmatized….and more likely to learn and engage with their children and other professionals</a:t>
            </a:r>
          </a:p>
          <a:p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74E7F-5146-F841-A896-644A8EE15C13}"/>
              </a:ext>
            </a:extLst>
          </p:cNvPr>
          <p:cNvSpPr txBox="1"/>
          <p:nvPr/>
        </p:nvSpPr>
        <p:spPr>
          <a:xfrm>
            <a:off x="12071436" y="7219729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858D-924E-F74B-A636-BA896942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Referral process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1E19EBB-C0F4-A34D-BC48-BD642879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5"/>
          <a:stretch/>
        </p:blipFill>
        <p:spPr>
          <a:xfrm>
            <a:off x="-1611066" y="-104493"/>
            <a:ext cx="559959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F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2593E4-4C23-4067-8F16-D4440A1F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Self referrals or referral received from a social care professional </a:t>
            </a:r>
          </a:p>
          <a:p>
            <a:r>
              <a:rPr lang="en-US" sz="2000" dirty="0"/>
              <a:t>Families in the child protection process, in public law outline (PLO) or parents who have children on care orders</a:t>
            </a:r>
          </a:p>
          <a:p>
            <a:r>
              <a:rPr lang="en-US" sz="2000" dirty="0"/>
              <a:t>First visit takes place with referring professional, New Beginnings member of staff and peer mentor</a:t>
            </a:r>
          </a:p>
          <a:p>
            <a:r>
              <a:rPr lang="en-US" sz="2000" dirty="0"/>
              <a:t>Coffee morning to meet the other parents and peer mentors, accompanied by referring professional/ friend/ family</a:t>
            </a:r>
          </a:p>
        </p:txBody>
      </p:sp>
    </p:spTree>
    <p:extLst>
      <p:ext uri="{BB962C8B-B14F-4D97-AF65-F5344CB8AC3E}">
        <p14:creationId xmlns:p14="http://schemas.microsoft.com/office/powerpoint/2010/main" val="94572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FB96-168E-174E-BB7D-CC5F40B2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6" y="-236304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it works…..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EE0EF-ABE0-0C4B-8A4B-7CE6E45A7845}"/>
              </a:ext>
            </a:extLst>
          </p:cNvPr>
          <p:cNvSpPr txBox="1"/>
          <p:nvPr/>
        </p:nvSpPr>
        <p:spPr>
          <a:xfrm>
            <a:off x="185196" y="868101"/>
            <a:ext cx="5454974" cy="5903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FIRST STAGE: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Timetable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The </a:t>
            </a:r>
            <a:r>
              <a:rPr lang="en-US" b="1" u="sng" dirty="0" err="1"/>
              <a:t>programme</a:t>
            </a:r>
            <a:r>
              <a:rPr lang="en-US" b="1" u="sng" dirty="0"/>
              <a:t> lasts for 24 weeks (or more)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u="sng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Tuesday: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Self care sessions  (energy healing, art therapy and  holistic therapy)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Thursday: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Trauma informed group work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Weekly: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1:1 sessions with key worker; Counselling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Also representation: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Attend professional meetings with parents-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core groups; child protection conferences; contact; any other meeting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7 Misconceptions About Alternative Medicine | Guiding ...">
            <a:extLst>
              <a:ext uri="{FF2B5EF4-FFF2-40B4-BE49-F238E27FC236}">
                <a16:creationId xmlns:a16="http://schemas.microsoft.com/office/drawing/2014/main" id="{61AD968F-88D1-9742-92BF-CC33823D5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81" r="28667" b="-2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7" descr="Praktijkruimte Elica Coaching &amp; Counselling | Flickr ...">
            <a:extLst>
              <a:ext uri="{FF2B5EF4-FFF2-40B4-BE49-F238E27FC236}">
                <a16:creationId xmlns:a16="http://schemas.microsoft.com/office/drawing/2014/main" id="{3EFA122E-5E0C-314B-8ED6-276BD5B1D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03" r="22047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he Optimal Size of Groups | how to save the world">
            <a:extLst>
              <a:ext uri="{FF2B5EF4-FFF2-40B4-BE49-F238E27FC236}">
                <a16:creationId xmlns:a16="http://schemas.microsoft.com/office/drawing/2014/main" id="{A506A9B5-6B00-FA45-ACE0-3BA2E6353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586"/>
          <a:stretch/>
        </p:blipFill>
        <p:spPr>
          <a:xfrm>
            <a:off x="9182947" y="4094672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004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5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B0E45-AAEA-7240-A4B0-7E7898C0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SECOND STAGE</a:t>
            </a:r>
          </a:p>
        </p:txBody>
      </p:sp>
      <p:pic>
        <p:nvPicPr>
          <p:cNvPr id="7" name="Content Placeholder 6" descr="A black and yellow butterfly on a flower&#10;&#10;Description automatically generated">
            <a:extLst>
              <a:ext uri="{FF2B5EF4-FFF2-40B4-BE49-F238E27FC236}">
                <a16:creationId xmlns:a16="http://schemas.microsoft.com/office/drawing/2014/main" id="{50F7AD25-1D18-7641-B38B-95954D9F9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38" r="1" b="75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DCBB-2D72-6D45-BD3B-F1BC27DA4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sz="1700" b="1" u="sng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rgbClr val="FFFFFF"/>
                </a:solidFill>
              </a:rPr>
              <a:t>Peer mentoring on completion of the </a:t>
            </a:r>
            <a:r>
              <a:rPr lang="en-US" sz="2000" b="1" u="sng" dirty="0" err="1">
                <a:solidFill>
                  <a:srgbClr val="FFFFFF"/>
                </a:solidFill>
              </a:rPr>
              <a:t>programme</a:t>
            </a:r>
            <a:r>
              <a:rPr lang="en-US" sz="2000" b="1" u="sng" dirty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rgbClr val="FFFFFF"/>
                </a:solidFill>
              </a:rPr>
              <a:t>(4 weeks) </a:t>
            </a:r>
          </a:p>
          <a:p>
            <a:pPr>
              <a:spcAft>
                <a:spcPts val="600"/>
              </a:spcAft>
            </a:pPr>
            <a:endParaRPr lang="en-US" sz="1700" b="1" u="sng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</a:rPr>
              <a:t>Peer mentoring: social pedagogy in action</a:t>
            </a:r>
          </a:p>
          <a:p>
            <a:pPr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</a:rPr>
              <a:t>Benefits: Embeds learning; builds on shared personal experience and offers of genuine empathy; focuses on an individual's strengths not weaknesses and works towards the individual's wellbeing and recovery.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598F7-1BD3-3644-AD58-90EA7DCE19FA}"/>
              </a:ext>
            </a:extLst>
          </p:cNvPr>
          <p:cNvSpPr txBox="1"/>
          <p:nvPr/>
        </p:nvSpPr>
        <p:spPr>
          <a:xfrm>
            <a:off x="4965722" y="7172295"/>
            <a:ext cx="22605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Monarch_In_May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</a:t>
            </a:r>
            <a:r>
              <a:rPr lang="en-US" sz="700" err="1">
                <a:solidFill>
                  <a:srgbClr val="FFFFFF"/>
                </a:solidFill>
              </a:rPr>
              <a:t>licesed</a:t>
            </a:r>
            <a:r>
              <a:rPr lang="en-US" sz="700">
                <a:solidFill>
                  <a:srgbClr val="FFFFFF"/>
                </a:solidFill>
              </a:rPr>
              <a:t>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1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D932-90CD-E649-8CE8-630FAD93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secret to New Beginnings: </a:t>
            </a:r>
            <a:br>
              <a:rPr lang="en-US" b="1" dirty="0"/>
            </a:br>
            <a:r>
              <a:rPr lang="en-US" b="1" dirty="0"/>
              <a:t>Relationships, connections and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D256-8ED9-DB45-A18E-6CE67A8C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409"/>
            <a:ext cx="10515600" cy="3711554"/>
          </a:xfrm>
        </p:spPr>
        <p:txBody>
          <a:bodyPr/>
          <a:lstStyle/>
          <a:p>
            <a:r>
              <a:rPr lang="en-US" dirty="0"/>
              <a:t>The secret to helping parents turn their lives around is simple. It is through the relationships we build with them and them with us.  </a:t>
            </a:r>
          </a:p>
          <a:p>
            <a:r>
              <a:rPr lang="en-US" dirty="0"/>
              <a:t>Connection comes before correction. Power, authority and judgment only leads to lack of trust, fear and disconnection.  </a:t>
            </a:r>
          </a:p>
          <a:p>
            <a:r>
              <a:rPr lang="en-US" dirty="0"/>
              <a:t>Parents can hear you when you hear them. They will listen when they know they can trust you.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9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DD84-88FE-3D4D-B211-DFB710A0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6" y="740056"/>
            <a:ext cx="3447450" cy="512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practical stuff by Tracey McMahon: </a:t>
            </a: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Housing - meeting the needs of parents in care proceedings</a:t>
            </a: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and income - changes to welfare reforms. </a:t>
            </a: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Criminal Justice support for victims of domestic abuse</a:t>
            </a: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BB9581-2E1D-405D-AC21-AD669748D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8" name="Content Placeholder 2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9067B19-1742-FF44-B5D5-912F59694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62" r="10301"/>
          <a:stretch/>
        </p:blipFill>
        <p:spPr>
          <a:xfrm>
            <a:off x="1391665" y="961510"/>
            <a:ext cx="5394789" cy="491032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88EE7BF-A865-A341-B064-0B914F1B519B}"/>
              </a:ext>
            </a:extLst>
          </p:cNvPr>
          <p:cNvSpPr txBox="1"/>
          <p:nvPr/>
        </p:nvSpPr>
        <p:spPr>
          <a:xfrm>
            <a:off x="3459026" y="7002872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skepchick.org/2012/05/religionhurt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F43AB-A029-F441-9BF5-217A1ACA9A5F}"/>
              </a:ext>
            </a:extLst>
          </p:cNvPr>
          <p:cNvSpPr txBox="1"/>
          <p:nvPr/>
        </p:nvSpPr>
        <p:spPr>
          <a:xfrm>
            <a:off x="725264" y="740056"/>
            <a:ext cx="680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0000"/>
                </a:highlight>
              </a:rPr>
              <a:t>But parents cannot concentrate on healing when they have to deal with overwhelming socio-economic issues.</a:t>
            </a:r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696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B518-F18D-554B-B1A9-B09BE93A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72"/>
            <a:ext cx="10515600" cy="1325563"/>
          </a:xfrm>
        </p:spPr>
        <p:txBody>
          <a:bodyPr/>
          <a:lstStyle/>
          <a:p>
            <a:r>
              <a:rPr lang="en-US" b="1" dirty="0"/>
              <a:t>Story so far…..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ADBE-74AD-5140-8FDA-BAFC8387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35"/>
            <a:ext cx="10515600" cy="47301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Cohort 1 &amp; 2: 11 parents</a:t>
            </a:r>
          </a:p>
          <a:p>
            <a:r>
              <a:rPr lang="en-US" dirty="0"/>
              <a:t>10 women and 1 man have completed the 6 month </a:t>
            </a:r>
            <a:r>
              <a:rPr lang="en-US" dirty="0" err="1"/>
              <a:t>programme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Where are we now? 7 peer mentors/ parent leaders</a:t>
            </a:r>
          </a:p>
          <a:p>
            <a:r>
              <a:rPr lang="en-US" dirty="0"/>
              <a:t>5 women have completed peer mentor training, 1 woman in the process, 1 woman due to start January. </a:t>
            </a:r>
          </a:p>
          <a:p>
            <a:r>
              <a:rPr lang="en-US" dirty="0"/>
              <a:t>The remaining 4 parents are still connected. </a:t>
            </a:r>
          </a:p>
          <a:p>
            <a:endParaRPr lang="en-US" dirty="0"/>
          </a:p>
          <a:p>
            <a:r>
              <a:rPr lang="en-US" b="1" dirty="0"/>
              <a:t>Future plans for peer mentors/ parent leaders</a:t>
            </a:r>
          </a:p>
          <a:p>
            <a:r>
              <a:rPr lang="en-US" dirty="0"/>
              <a:t>R</a:t>
            </a:r>
            <a:r>
              <a:rPr lang="en-US"/>
              <a:t>ecruiting </a:t>
            </a:r>
            <a:r>
              <a:rPr lang="en-US" dirty="0"/>
              <a:t>new staff; preparing to deliver workshops; presentations and working with new parents in Cohort 3. </a:t>
            </a:r>
          </a:p>
        </p:txBody>
      </p:sp>
    </p:spTree>
    <p:extLst>
      <p:ext uri="{BB962C8B-B14F-4D97-AF65-F5344CB8AC3E}">
        <p14:creationId xmlns:p14="http://schemas.microsoft.com/office/powerpoint/2010/main" val="65955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New Beginnings  Greater Manchester</vt:lpstr>
      <vt:lpstr>Stobbe:  The beginning</vt:lpstr>
      <vt:lpstr>Referral process</vt:lpstr>
      <vt:lpstr>How it works….. </vt:lpstr>
      <vt:lpstr> SECOND STAGE</vt:lpstr>
      <vt:lpstr>The secret to New Beginnings:  Relationships, connections and trust</vt:lpstr>
      <vt:lpstr>The practical stuff by Tracey McMahon:    Housing - meeting the needs of parents in care proceedings  Benefits and income - changes to welfare reforms.    Criminal Justice support for victims of domestic abuse </vt:lpstr>
      <vt:lpstr>Story so far…..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Beginnings  Greater Manchester</dc:title>
  <dc:creator>Jadwiga Leigh</dc:creator>
  <cp:lastModifiedBy>Howard, Lynda</cp:lastModifiedBy>
  <cp:revision>2</cp:revision>
  <dcterms:created xsi:type="dcterms:W3CDTF">2019-09-17T09:30:19Z</dcterms:created>
  <dcterms:modified xsi:type="dcterms:W3CDTF">2019-10-30T15:33:35Z</dcterms:modified>
</cp:coreProperties>
</file>