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0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02"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B4948-E03A-4929-8CEE-E5B5B99CB547}" type="doc">
      <dgm:prSet loTypeId="urn:microsoft.com/office/officeart/2005/8/layout/radial5" loCatId="cycle" qsTypeId="urn:microsoft.com/office/officeart/2005/8/quickstyle/simple1" qsCatId="simple" csTypeId="urn:microsoft.com/office/officeart/2005/8/colors/colorful1#1" csCatId="colorful" phldr="1"/>
      <dgm:spPr/>
      <dgm:t>
        <a:bodyPr/>
        <a:lstStyle/>
        <a:p>
          <a:endParaRPr lang="en-GB"/>
        </a:p>
      </dgm:t>
    </dgm:pt>
    <dgm:pt modelId="{267D9635-3F51-48D0-99BE-CFD7B85A1CD3}">
      <dgm:prSet phldrT="[Text]"/>
      <dgm:spPr>
        <a:xfrm>
          <a:off x="8484855" y="1846403"/>
          <a:ext cx="1284528" cy="1284528"/>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Gypsy, Roma, Traveller</a:t>
          </a:r>
          <a:endParaRPr lang="en-GB" dirty="0">
            <a:solidFill>
              <a:sysClr val="window" lastClr="FFFFFF"/>
            </a:solidFill>
            <a:latin typeface="Calibri"/>
            <a:ea typeface="+mn-ea"/>
            <a:cs typeface="+mn-cs"/>
          </a:endParaRPr>
        </a:p>
      </dgm:t>
    </dgm:pt>
    <dgm:pt modelId="{5CA6423D-DB7E-4C3C-B57F-94128CBE688E}" type="parTrans" cxnId="{10C81D0D-2051-4728-9225-DBD0563B56F5}">
      <dgm:prSet/>
      <dgm:spPr/>
      <dgm:t>
        <a:bodyPr/>
        <a:lstStyle/>
        <a:p>
          <a:endParaRPr lang="en-GB"/>
        </a:p>
      </dgm:t>
    </dgm:pt>
    <dgm:pt modelId="{39F16A03-2D50-426C-A2D1-3DAD9168211C}" type="sibTrans" cxnId="{10C81D0D-2051-4728-9225-DBD0563B56F5}">
      <dgm:prSet/>
      <dgm:spPr/>
      <dgm:t>
        <a:bodyPr/>
        <a:lstStyle/>
        <a:p>
          <a:endParaRPr lang="en-GB"/>
        </a:p>
      </dgm:t>
    </dgm:pt>
    <dgm:pt modelId="{D4FD1E61-5AAE-4091-999C-C100A13BB4AA}">
      <dgm:prSet phldrT="[Text]"/>
      <dgm:spPr>
        <a:xfrm>
          <a:off x="8613308" y="18232"/>
          <a:ext cx="1027622" cy="1027622"/>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Romani Gypsies</a:t>
          </a:r>
          <a:endParaRPr lang="en-GB" dirty="0">
            <a:solidFill>
              <a:sysClr val="window" lastClr="FFFFFF"/>
            </a:solidFill>
            <a:latin typeface="Calibri"/>
            <a:ea typeface="+mn-ea"/>
            <a:cs typeface="+mn-cs"/>
          </a:endParaRPr>
        </a:p>
      </dgm:t>
    </dgm:pt>
    <dgm:pt modelId="{710756E2-F67A-4C48-8F89-28E2D59BC840}" type="parTrans" cxnId="{7F8E0FBB-1ACA-4F23-914C-6CACE0EEEED4}">
      <dgm:prSet/>
      <dgm:spPr>
        <a:xfrm rot="16200000">
          <a:off x="8914974" y="1239767"/>
          <a:ext cx="424290" cy="436739"/>
        </a:xfrm>
        <a:solidFill>
          <a:srgbClr val="C0504D">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8B26DE80-755A-4AD0-8E77-201CC9E00A60}" type="sibTrans" cxnId="{7F8E0FBB-1ACA-4F23-914C-6CACE0EEEED4}">
      <dgm:prSet/>
      <dgm:spPr/>
      <dgm:t>
        <a:bodyPr/>
        <a:lstStyle/>
        <a:p>
          <a:endParaRPr lang="en-GB"/>
        </a:p>
      </dgm:t>
    </dgm:pt>
    <dgm:pt modelId="{DEAFD368-3064-48E9-864A-3FDC579D30A2}">
      <dgm:prSet phldrT="[Text]"/>
      <dgm:spPr>
        <a:xfrm>
          <a:off x="9871002" y="475995"/>
          <a:ext cx="1027622" cy="1027622"/>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Irish Travellers</a:t>
          </a:r>
          <a:endParaRPr lang="en-GB" dirty="0">
            <a:solidFill>
              <a:sysClr val="window" lastClr="FFFFFF"/>
            </a:solidFill>
            <a:latin typeface="Calibri"/>
            <a:ea typeface="+mn-ea"/>
            <a:cs typeface="+mn-cs"/>
          </a:endParaRPr>
        </a:p>
      </dgm:t>
    </dgm:pt>
    <dgm:pt modelId="{8FC69E7C-926E-479E-9A4B-166DFC41B7BC}" type="parTrans" cxnId="{871042E3-6F4B-48A9-9D5B-2600B7A3C145}">
      <dgm:prSet/>
      <dgm:spPr>
        <a:xfrm rot="18600000">
          <a:off x="9577386" y="1480866"/>
          <a:ext cx="424290" cy="436739"/>
        </a:xfrm>
        <a:solidFill>
          <a:srgbClr val="9BBB59">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6A52A2F9-DE66-457F-830A-9E9DFE131485}" type="sibTrans" cxnId="{871042E3-6F4B-48A9-9D5B-2600B7A3C145}">
      <dgm:prSet/>
      <dgm:spPr/>
      <dgm:t>
        <a:bodyPr/>
        <a:lstStyle/>
        <a:p>
          <a:endParaRPr lang="en-GB"/>
        </a:p>
      </dgm:t>
    </dgm:pt>
    <dgm:pt modelId="{D35A916D-5625-4C5D-91AD-350A2F8B9993}">
      <dgm:prSet phldrT="[Text]"/>
      <dgm:spPr>
        <a:xfrm>
          <a:off x="7944103" y="3813481"/>
          <a:ext cx="1027622" cy="1027622"/>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New  Travellers</a:t>
          </a:r>
          <a:endParaRPr lang="en-GB" dirty="0">
            <a:solidFill>
              <a:sysClr val="window" lastClr="FFFFFF"/>
            </a:solidFill>
            <a:latin typeface="Calibri"/>
            <a:ea typeface="+mn-ea"/>
            <a:cs typeface="+mn-cs"/>
          </a:endParaRPr>
        </a:p>
      </dgm:t>
    </dgm:pt>
    <dgm:pt modelId="{AA8204CD-0481-4E64-B691-D28743374D10}" type="parTrans" cxnId="{699907B7-4A87-4273-8741-783067B9718C}">
      <dgm:prSet/>
      <dgm:spPr>
        <a:xfrm rot="6600000">
          <a:off x="8562512" y="3238679"/>
          <a:ext cx="424290" cy="436739"/>
        </a:xfrm>
        <a:solidFill>
          <a:srgbClr val="C0504D">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4FDB92F5-1E60-46D3-B8B5-37A477E3461B}" type="sibTrans" cxnId="{699907B7-4A87-4273-8741-783067B9718C}">
      <dgm:prSet/>
      <dgm:spPr/>
      <dgm:t>
        <a:bodyPr/>
        <a:lstStyle/>
        <a:p>
          <a:endParaRPr lang="en-GB"/>
        </a:p>
      </dgm:t>
    </dgm:pt>
    <dgm:pt modelId="{78DDB37B-7770-4702-ACB1-F95AD46775C1}">
      <dgm:prSet phldrT="[Text]"/>
      <dgm:spPr>
        <a:xfrm>
          <a:off x="6918822" y="2953168"/>
          <a:ext cx="1027622" cy="1027622"/>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Circus People</a:t>
          </a:r>
          <a:endParaRPr lang="en-GB" dirty="0">
            <a:solidFill>
              <a:sysClr val="window" lastClr="FFFFFF"/>
            </a:solidFill>
            <a:latin typeface="Calibri"/>
            <a:ea typeface="+mn-ea"/>
            <a:cs typeface="+mn-cs"/>
          </a:endParaRPr>
        </a:p>
      </dgm:t>
    </dgm:pt>
    <dgm:pt modelId="{4C814AE3-1C97-48D1-AAF4-4F817C88E792}" type="parTrans" cxnId="{1B5F519E-9BB5-4C96-BED9-A3CDAB03667C}">
      <dgm:prSet/>
      <dgm:spPr>
        <a:xfrm rot="9000000">
          <a:off x="8022509" y="2785563"/>
          <a:ext cx="424290" cy="436739"/>
        </a:xfrm>
        <a:solidFill>
          <a:srgbClr val="9BBB59">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302346EA-8CF6-4FF2-B956-42AC8112BE13}" type="sibTrans" cxnId="{1B5F519E-9BB5-4C96-BED9-A3CDAB03667C}">
      <dgm:prSet/>
      <dgm:spPr/>
      <dgm:t>
        <a:bodyPr/>
        <a:lstStyle/>
        <a:p>
          <a:endParaRPr lang="en-GB"/>
        </a:p>
      </dgm:t>
    </dgm:pt>
    <dgm:pt modelId="{8D24F234-7ABF-431E-B11E-AD3B8D167FFE}">
      <dgm:prSet phldrT="[Text]"/>
      <dgm:spPr>
        <a:xfrm>
          <a:off x="6686410" y="1635092"/>
          <a:ext cx="1027622" cy="1027622"/>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Boat People</a:t>
          </a:r>
          <a:endParaRPr lang="en-GB" dirty="0">
            <a:solidFill>
              <a:sysClr val="window" lastClr="FFFFFF"/>
            </a:solidFill>
            <a:latin typeface="Calibri"/>
            <a:ea typeface="+mn-ea"/>
            <a:cs typeface="+mn-cs"/>
          </a:endParaRPr>
        </a:p>
      </dgm:t>
    </dgm:pt>
    <dgm:pt modelId="{DD11D400-4A72-4360-B076-72C7A7139B34}" type="parTrans" cxnId="{2816D277-9F80-4598-B922-C7586938F501}">
      <dgm:prSet/>
      <dgm:spPr>
        <a:xfrm rot="11400000">
          <a:off x="7900100" y="2091348"/>
          <a:ext cx="424290" cy="436739"/>
        </a:xfrm>
        <a:solidFill>
          <a:srgbClr val="8064A2">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379F3A32-2141-4A93-8B6B-05D6FE9B2820}" type="sibTrans" cxnId="{2816D277-9F80-4598-B922-C7586938F501}">
      <dgm:prSet/>
      <dgm:spPr/>
      <dgm:t>
        <a:bodyPr/>
        <a:lstStyle/>
        <a:p>
          <a:endParaRPr lang="en-GB"/>
        </a:p>
      </dgm:t>
    </dgm:pt>
    <dgm:pt modelId="{62A59B2E-9384-4F4D-85C8-E8F8A7B17767}">
      <dgm:prSet phldrT="[Text]"/>
      <dgm:spPr>
        <a:xfrm>
          <a:off x="7355615" y="475995"/>
          <a:ext cx="1027622" cy="1027622"/>
        </a:xfr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 Fairground and Show People</a:t>
          </a:r>
          <a:endParaRPr lang="en-GB" dirty="0">
            <a:solidFill>
              <a:sysClr val="window" lastClr="FFFFFF"/>
            </a:solidFill>
            <a:latin typeface="Calibri"/>
            <a:ea typeface="+mn-ea"/>
            <a:cs typeface="+mn-cs"/>
          </a:endParaRPr>
        </a:p>
      </dgm:t>
    </dgm:pt>
    <dgm:pt modelId="{334E3DDB-8551-4F21-BB63-177B78C20FF5}" type="parTrans" cxnId="{208B3FD0-37C9-4405-95B5-1E1E59C1C172}">
      <dgm:prSet/>
      <dgm:spPr>
        <a:xfrm rot="13800000">
          <a:off x="8252562" y="1480866"/>
          <a:ext cx="424290" cy="436739"/>
        </a:xfrm>
        <a:solidFill>
          <a:srgbClr val="4BACC6">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EA43BC90-DF2C-4BA2-93CE-2220C8A3530F}" type="sibTrans" cxnId="{208B3FD0-37C9-4405-95B5-1E1E59C1C172}">
      <dgm:prSet/>
      <dgm:spPr/>
      <dgm:t>
        <a:bodyPr/>
        <a:lstStyle/>
        <a:p>
          <a:endParaRPr lang="en-GB"/>
        </a:p>
      </dgm:t>
    </dgm:pt>
    <dgm:pt modelId="{BB052CD2-4C67-4509-A422-19DB0B82820C}">
      <dgm:prSet/>
      <dgm:spPr>
        <a:xfrm>
          <a:off x="10540207" y="1635092"/>
          <a:ext cx="1027622" cy="1027622"/>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Scottish Travellers</a:t>
          </a:r>
          <a:endParaRPr lang="en-GB" dirty="0">
            <a:solidFill>
              <a:sysClr val="window" lastClr="FFFFFF"/>
            </a:solidFill>
            <a:latin typeface="Calibri"/>
            <a:ea typeface="+mn-ea"/>
            <a:cs typeface="+mn-cs"/>
          </a:endParaRPr>
        </a:p>
      </dgm:t>
    </dgm:pt>
    <dgm:pt modelId="{17BE0E0B-87AB-4FEB-B087-2DDACE3BC269}" type="parTrans" cxnId="{28FE7FFA-B6CC-4D4C-A95E-A40E39D03BD2}">
      <dgm:prSet/>
      <dgm:spPr>
        <a:xfrm rot="21000000">
          <a:off x="9929848" y="2091348"/>
          <a:ext cx="424290" cy="436739"/>
        </a:xfrm>
        <a:solidFill>
          <a:srgbClr val="8064A2">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FB945EE2-BEB5-4F4C-ADD5-FDC5CBE6B21C}" type="sibTrans" cxnId="{28FE7FFA-B6CC-4D4C-A95E-A40E39D03BD2}">
      <dgm:prSet/>
      <dgm:spPr/>
      <dgm:t>
        <a:bodyPr/>
        <a:lstStyle/>
        <a:p>
          <a:endParaRPr lang="en-GB"/>
        </a:p>
      </dgm:t>
    </dgm:pt>
    <dgm:pt modelId="{4BED2A8C-0C1E-4015-9609-4ED7244379E1}">
      <dgm:prSet/>
      <dgm:spPr>
        <a:xfrm>
          <a:off x="10307794" y="2953168"/>
          <a:ext cx="1027622" cy="1027622"/>
        </a:xfr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Welsh Travellers</a:t>
          </a:r>
          <a:endParaRPr lang="en-GB" dirty="0">
            <a:solidFill>
              <a:sysClr val="window" lastClr="FFFFFF"/>
            </a:solidFill>
            <a:latin typeface="Calibri"/>
            <a:ea typeface="+mn-ea"/>
            <a:cs typeface="+mn-cs"/>
          </a:endParaRPr>
        </a:p>
      </dgm:t>
    </dgm:pt>
    <dgm:pt modelId="{1480AE1D-C683-48D6-A974-2A3EF3D98E49}" type="parTrans" cxnId="{B18EC2FA-EDD8-4DF8-AF98-934895A4A057}">
      <dgm:prSet/>
      <dgm:spPr>
        <a:xfrm rot="1800000">
          <a:off x="9807439" y="2785563"/>
          <a:ext cx="424290" cy="436739"/>
        </a:xfrm>
        <a:solidFill>
          <a:srgbClr val="4BACC6">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F55C2468-BCAC-45A6-851C-B529397A29C6}" type="sibTrans" cxnId="{B18EC2FA-EDD8-4DF8-AF98-934895A4A057}">
      <dgm:prSet/>
      <dgm:spPr/>
      <dgm:t>
        <a:bodyPr/>
        <a:lstStyle/>
        <a:p>
          <a:endParaRPr lang="en-GB"/>
        </a:p>
      </dgm:t>
    </dgm:pt>
    <dgm:pt modelId="{7812B699-41DE-4B12-8DCB-810F6407412A}">
      <dgm:prSet/>
      <dgm:spPr>
        <a:xfrm>
          <a:off x="9282513" y="3813481"/>
          <a:ext cx="1027622" cy="1027622"/>
        </a:xfr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Roma</a:t>
          </a:r>
          <a:endParaRPr lang="en-GB" dirty="0">
            <a:solidFill>
              <a:sysClr val="window" lastClr="FFFFFF"/>
            </a:solidFill>
            <a:latin typeface="Calibri"/>
            <a:ea typeface="+mn-ea"/>
            <a:cs typeface="+mn-cs"/>
          </a:endParaRPr>
        </a:p>
      </dgm:t>
    </dgm:pt>
    <dgm:pt modelId="{4AF75CCE-9BBC-4BC3-AD73-5F544A4ACF0B}" type="parTrans" cxnId="{D9BD5BA3-7D55-43DC-948B-B9DCF816B20C}">
      <dgm:prSet/>
      <dgm:spPr>
        <a:xfrm rot="4200000">
          <a:off x="9267436" y="3238679"/>
          <a:ext cx="424290" cy="436739"/>
        </a:xfrm>
        <a:solidFill>
          <a:srgbClr val="F79646">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6E2D726B-6B8D-4912-B46C-DD2FDB4B9C7A}" type="sibTrans" cxnId="{D9BD5BA3-7D55-43DC-948B-B9DCF816B20C}">
      <dgm:prSet/>
      <dgm:spPr/>
      <dgm:t>
        <a:bodyPr/>
        <a:lstStyle/>
        <a:p>
          <a:endParaRPr lang="en-GB"/>
        </a:p>
      </dgm:t>
    </dgm:pt>
    <dgm:pt modelId="{40238AB4-C4A1-4AC1-9B36-A4FF5987CF6E}">
      <dgm:prSet/>
      <dgm:spPr/>
      <dgm:t>
        <a:bodyPr/>
        <a:lstStyle/>
        <a:p>
          <a:endParaRPr lang="en-GB"/>
        </a:p>
      </dgm:t>
    </dgm:pt>
    <dgm:pt modelId="{23B7BDCD-637A-483A-8E18-CF172EC13415}" type="parTrans" cxnId="{9F47A9F8-F9A6-4F25-8556-95C0B75B0520}">
      <dgm:prSet/>
      <dgm:spPr/>
      <dgm:t>
        <a:bodyPr/>
        <a:lstStyle/>
        <a:p>
          <a:endParaRPr lang="en-GB"/>
        </a:p>
      </dgm:t>
    </dgm:pt>
    <dgm:pt modelId="{4475A840-DC06-416E-B94D-0A09EFE703D2}" type="sibTrans" cxnId="{9F47A9F8-F9A6-4F25-8556-95C0B75B0520}">
      <dgm:prSet/>
      <dgm:spPr/>
      <dgm:t>
        <a:bodyPr/>
        <a:lstStyle/>
        <a:p>
          <a:endParaRPr lang="en-GB"/>
        </a:p>
      </dgm:t>
    </dgm:pt>
    <dgm:pt modelId="{61FBB8A7-8204-4A66-8C3E-BA376089D357}" type="pres">
      <dgm:prSet presAssocID="{0DDB4948-E03A-4929-8CEE-E5B5B99CB547}" presName="Name0" presStyleCnt="0">
        <dgm:presLayoutVars>
          <dgm:chMax val="1"/>
          <dgm:dir/>
          <dgm:animLvl val="ctr"/>
          <dgm:resizeHandles val="exact"/>
        </dgm:presLayoutVars>
      </dgm:prSet>
      <dgm:spPr/>
      <dgm:t>
        <a:bodyPr/>
        <a:lstStyle/>
        <a:p>
          <a:endParaRPr lang="en-GB"/>
        </a:p>
      </dgm:t>
    </dgm:pt>
    <dgm:pt modelId="{01565C9C-CFCF-4CD0-BF6D-FC9715D4C4E2}" type="pres">
      <dgm:prSet presAssocID="{267D9635-3F51-48D0-99BE-CFD7B85A1CD3}" presName="centerShape" presStyleLbl="node0" presStyleIdx="0" presStyleCnt="1" custLinFactNeighborX="-146" custLinFactNeighborY="1067"/>
      <dgm:spPr>
        <a:prstGeom prst="ellipse">
          <a:avLst/>
        </a:prstGeom>
      </dgm:spPr>
      <dgm:t>
        <a:bodyPr/>
        <a:lstStyle/>
        <a:p>
          <a:endParaRPr lang="en-GB"/>
        </a:p>
      </dgm:t>
    </dgm:pt>
    <dgm:pt modelId="{947410C0-23E5-45EB-BA73-5C2C37F480E0}" type="pres">
      <dgm:prSet presAssocID="{710756E2-F67A-4C48-8F89-28E2D59BC840}" presName="parTrans" presStyleLbl="sibTrans2D1" presStyleIdx="0" presStyleCnt="9"/>
      <dgm:spPr>
        <a:prstGeom prst="rightArrow">
          <a:avLst>
            <a:gd name="adj1" fmla="val 60000"/>
            <a:gd name="adj2" fmla="val 50000"/>
          </a:avLst>
        </a:prstGeom>
      </dgm:spPr>
      <dgm:t>
        <a:bodyPr/>
        <a:lstStyle/>
        <a:p>
          <a:endParaRPr lang="en-GB"/>
        </a:p>
      </dgm:t>
    </dgm:pt>
    <dgm:pt modelId="{24A6A9E2-F993-497E-94EB-4D20B20BC246}" type="pres">
      <dgm:prSet presAssocID="{710756E2-F67A-4C48-8F89-28E2D59BC840}" presName="connectorText" presStyleLbl="sibTrans2D1" presStyleIdx="0" presStyleCnt="9"/>
      <dgm:spPr/>
      <dgm:t>
        <a:bodyPr/>
        <a:lstStyle/>
        <a:p>
          <a:endParaRPr lang="en-GB"/>
        </a:p>
      </dgm:t>
    </dgm:pt>
    <dgm:pt modelId="{AC8BA76F-B644-42FB-8F50-927054A45DCE}" type="pres">
      <dgm:prSet presAssocID="{D4FD1E61-5AAE-4091-999C-C100A13BB4AA}" presName="node" presStyleLbl="node1" presStyleIdx="0" presStyleCnt="9">
        <dgm:presLayoutVars>
          <dgm:bulletEnabled val="1"/>
        </dgm:presLayoutVars>
      </dgm:prSet>
      <dgm:spPr>
        <a:prstGeom prst="ellipse">
          <a:avLst/>
        </a:prstGeom>
      </dgm:spPr>
      <dgm:t>
        <a:bodyPr/>
        <a:lstStyle/>
        <a:p>
          <a:endParaRPr lang="en-GB"/>
        </a:p>
      </dgm:t>
    </dgm:pt>
    <dgm:pt modelId="{599414A5-4215-4D1B-8D77-16ECAF950544}" type="pres">
      <dgm:prSet presAssocID="{8FC69E7C-926E-479E-9A4B-166DFC41B7BC}" presName="parTrans" presStyleLbl="sibTrans2D1" presStyleIdx="1" presStyleCnt="9"/>
      <dgm:spPr>
        <a:prstGeom prst="rightArrow">
          <a:avLst>
            <a:gd name="adj1" fmla="val 60000"/>
            <a:gd name="adj2" fmla="val 50000"/>
          </a:avLst>
        </a:prstGeom>
      </dgm:spPr>
      <dgm:t>
        <a:bodyPr/>
        <a:lstStyle/>
        <a:p>
          <a:endParaRPr lang="en-GB"/>
        </a:p>
      </dgm:t>
    </dgm:pt>
    <dgm:pt modelId="{9A4D954F-E577-483C-9A29-0898313D0B92}" type="pres">
      <dgm:prSet presAssocID="{8FC69E7C-926E-479E-9A4B-166DFC41B7BC}" presName="connectorText" presStyleLbl="sibTrans2D1" presStyleIdx="1" presStyleCnt="9"/>
      <dgm:spPr/>
      <dgm:t>
        <a:bodyPr/>
        <a:lstStyle/>
        <a:p>
          <a:endParaRPr lang="en-GB"/>
        </a:p>
      </dgm:t>
    </dgm:pt>
    <dgm:pt modelId="{580202AD-50C3-4CEF-B145-268888DE7E8C}" type="pres">
      <dgm:prSet presAssocID="{DEAFD368-3064-48E9-864A-3FDC579D30A2}" presName="node" presStyleLbl="node1" presStyleIdx="1" presStyleCnt="9">
        <dgm:presLayoutVars>
          <dgm:bulletEnabled val="1"/>
        </dgm:presLayoutVars>
      </dgm:prSet>
      <dgm:spPr>
        <a:prstGeom prst="ellipse">
          <a:avLst/>
        </a:prstGeom>
      </dgm:spPr>
      <dgm:t>
        <a:bodyPr/>
        <a:lstStyle/>
        <a:p>
          <a:endParaRPr lang="en-GB"/>
        </a:p>
      </dgm:t>
    </dgm:pt>
    <dgm:pt modelId="{8C3BE570-A48F-463C-8F8A-CAFE88DBBDC0}" type="pres">
      <dgm:prSet presAssocID="{17BE0E0B-87AB-4FEB-B087-2DDACE3BC269}" presName="parTrans" presStyleLbl="sibTrans2D1" presStyleIdx="2" presStyleCnt="9"/>
      <dgm:spPr>
        <a:prstGeom prst="rightArrow">
          <a:avLst>
            <a:gd name="adj1" fmla="val 60000"/>
            <a:gd name="adj2" fmla="val 50000"/>
          </a:avLst>
        </a:prstGeom>
      </dgm:spPr>
      <dgm:t>
        <a:bodyPr/>
        <a:lstStyle/>
        <a:p>
          <a:endParaRPr lang="en-GB"/>
        </a:p>
      </dgm:t>
    </dgm:pt>
    <dgm:pt modelId="{B1FB4E61-577B-4F83-891B-52EF72453C6D}" type="pres">
      <dgm:prSet presAssocID="{17BE0E0B-87AB-4FEB-B087-2DDACE3BC269}" presName="connectorText" presStyleLbl="sibTrans2D1" presStyleIdx="2" presStyleCnt="9"/>
      <dgm:spPr/>
      <dgm:t>
        <a:bodyPr/>
        <a:lstStyle/>
        <a:p>
          <a:endParaRPr lang="en-GB"/>
        </a:p>
      </dgm:t>
    </dgm:pt>
    <dgm:pt modelId="{4F7550F0-8E64-4873-B8AB-CFE14A766FA6}" type="pres">
      <dgm:prSet presAssocID="{BB052CD2-4C67-4509-A422-19DB0B82820C}" presName="node" presStyleLbl="node1" presStyleIdx="2" presStyleCnt="9">
        <dgm:presLayoutVars>
          <dgm:bulletEnabled val="1"/>
        </dgm:presLayoutVars>
      </dgm:prSet>
      <dgm:spPr>
        <a:prstGeom prst="ellipse">
          <a:avLst/>
        </a:prstGeom>
      </dgm:spPr>
      <dgm:t>
        <a:bodyPr/>
        <a:lstStyle/>
        <a:p>
          <a:endParaRPr lang="en-GB"/>
        </a:p>
      </dgm:t>
    </dgm:pt>
    <dgm:pt modelId="{8D8F1A1D-6DA6-46CD-9B64-30E1151B579B}" type="pres">
      <dgm:prSet presAssocID="{1480AE1D-C683-48D6-A974-2A3EF3D98E49}" presName="parTrans" presStyleLbl="sibTrans2D1" presStyleIdx="3" presStyleCnt="9"/>
      <dgm:spPr>
        <a:prstGeom prst="rightArrow">
          <a:avLst>
            <a:gd name="adj1" fmla="val 60000"/>
            <a:gd name="adj2" fmla="val 50000"/>
          </a:avLst>
        </a:prstGeom>
      </dgm:spPr>
      <dgm:t>
        <a:bodyPr/>
        <a:lstStyle/>
        <a:p>
          <a:endParaRPr lang="en-GB"/>
        </a:p>
      </dgm:t>
    </dgm:pt>
    <dgm:pt modelId="{00E3FF8C-FB91-4237-AA03-00B0F7A64B7B}" type="pres">
      <dgm:prSet presAssocID="{1480AE1D-C683-48D6-A974-2A3EF3D98E49}" presName="connectorText" presStyleLbl="sibTrans2D1" presStyleIdx="3" presStyleCnt="9"/>
      <dgm:spPr/>
      <dgm:t>
        <a:bodyPr/>
        <a:lstStyle/>
        <a:p>
          <a:endParaRPr lang="en-GB"/>
        </a:p>
      </dgm:t>
    </dgm:pt>
    <dgm:pt modelId="{91D2EC4A-AE40-4BFF-B5DB-20A80B571B72}" type="pres">
      <dgm:prSet presAssocID="{4BED2A8C-0C1E-4015-9609-4ED7244379E1}" presName="node" presStyleLbl="node1" presStyleIdx="3" presStyleCnt="9">
        <dgm:presLayoutVars>
          <dgm:bulletEnabled val="1"/>
        </dgm:presLayoutVars>
      </dgm:prSet>
      <dgm:spPr>
        <a:prstGeom prst="ellipse">
          <a:avLst/>
        </a:prstGeom>
      </dgm:spPr>
      <dgm:t>
        <a:bodyPr/>
        <a:lstStyle/>
        <a:p>
          <a:endParaRPr lang="en-GB"/>
        </a:p>
      </dgm:t>
    </dgm:pt>
    <dgm:pt modelId="{6A015458-0BE4-4E61-9C9D-E4877D030591}" type="pres">
      <dgm:prSet presAssocID="{4AF75CCE-9BBC-4BC3-AD73-5F544A4ACF0B}" presName="parTrans" presStyleLbl="sibTrans2D1" presStyleIdx="4" presStyleCnt="9"/>
      <dgm:spPr>
        <a:prstGeom prst="rightArrow">
          <a:avLst>
            <a:gd name="adj1" fmla="val 60000"/>
            <a:gd name="adj2" fmla="val 50000"/>
          </a:avLst>
        </a:prstGeom>
      </dgm:spPr>
      <dgm:t>
        <a:bodyPr/>
        <a:lstStyle/>
        <a:p>
          <a:endParaRPr lang="en-GB"/>
        </a:p>
      </dgm:t>
    </dgm:pt>
    <dgm:pt modelId="{9FDD52B5-B4D1-43CD-87A7-E2EBCD0EE9AC}" type="pres">
      <dgm:prSet presAssocID="{4AF75CCE-9BBC-4BC3-AD73-5F544A4ACF0B}" presName="connectorText" presStyleLbl="sibTrans2D1" presStyleIdx="4" presStyleCnt="9"/>
      <dgm:spPr/>
      <dgm:t>
        <a:bodyPr/>
        <a:lstStyle/>
        <a:p>
          <a:endParaRPr lang="en-GB"/>
        </a:p>
      </dgm:t>
    </dgm:pt>
    <dgm:pt modelId="{F8483A02-666C-428B-8372-3768CD81F10D}" type="pres">
      <dgm:prSet presAssocID="{7812B699-41DE-4B12-8DCB-810F6407412A}" presName="node" presStyleLbl="node1" presStyleIdx="4" presStyleCnt="9">
        <dgm:presLayoutVars>
          <dgm:bulletEnabled val="1"/>
        </dgm:presLayoutVars>
      </dgm:prSet>
      <dgm:spPr>
        <a:prstGeom prst="ellipse">
          <a:avLst/>
        </a:prstGeom>
      </dgm:spPr>
      <dgm:t>
        <a:bodyPr/>
        <a:lstStyle/>
        <a:p>
          <a:endParaRPr lang="en-GB"/>
        </a:p>
      </dgm:t>
    </dgm:pt>
    <dgm:pt modelId="{09FB660B-F668-4121-B7B9-39E6AB9A926B}" type="pres">
      <dgm:prSet presAssocID="{AA8204CD-0481-4E64-B691-D28743374D10}" presName="parTrans" presStyleLbl="sibTrans2D1" presStyleIdx="5" presStyleCnt="9"/>
      <dgm:spPr>
        <a:prstGeom prst="rightArrow">
          <a:avLst>
            <a:gd name="adj1" fmla="val 60000"/>
            <a:gd name="adj2" fmla="val 50000"/>
          </a:avLst>
        </a:prstGeom>
      </dgm:spPr>
      <dgm:t>
        <a:bodyPr/>
        <a:lstStyle/>
        <a:p>
          <a:endParaRPr lang="en-GB"/>
        </a:p>
      </dgm:t>
    </dgm:pt>
    <dgm:pt modelId="{753DAC48-659E-481F-B97E-8FCEB4274353}" type="pres">
      <dgm:prSet presAssocID="{AA8204CD-0481-4E64-B691-D28743374D10}" presName="connectorText" presStyleLbl="sibTrans2D1" presStyleIdx="5" presStyleCnt="9"/>
      <dgm:spPr/>
      <dgm:t>
        <a:bodyPr/>
        <a:lstStyle/>
        <a:p>
          <a:endParaRPr lang="en-GB"/>
        </a:p>
      </dgm:t>
    </dgm:pt>
    <dgm:pt modelId="{B8C78D07-9347-42A9-9C17-F578A62D8556}" type="pres">
      <dgm:prSet presAssocID="{D35A916D-5625-4C5D-91AD-350A2F8B9993}" presName="node" presStyleLbl="node1" presStyleIdx="5" presStyleCnt="9">
        <dgm:presLayoutVars>
          <dgm:bulletEnabled val="1"/>
        </dgm:presLayoutVars>
      </dgm:prSet>
      <dgm:spPr>
        <a:prstGeom prst="ellipse">
          <a:avLst/>
        </a:prstGeom>
      </dgm:spPr>
      <dgm:t>
        <a:bodyPr/>
        <a:lstStyle/>
        <a:p>
          <a:endParaRPr lang="en-GB"/>
        </a:p>
      </dgm:t>
    </dgm:pt>
    <dgm:pt modelId="{50EA2E64-9497-448E-B2AE-314C1693808F}" type="pres">
      <dgm:prSet presAssocID="{4C814AE3-1C97-48D1-AAF4-4F817C88E792}" presName="parTrans" presStyleLbl="sibTrans2D1" presStyleIdx="6" presStyleCnt="9"/>
      <dgm:spPr>
        <a:prstGeom prst="rightArrow">
          <a:avLst>
            <a:gd name="adj1" fmla="val 60000"/>
            <a:gd name="adj2" fmla="val 50000"/>
          </a:avLst>
        </a:prstGeom>
      </dgm:spPr>
      <dgm:t>
        <a:bodyPr/>
        <a:lstStyle/>
        <a:p>
          <a:endParaRPr lang="en-GB"/>
        </a:p>
      </dgm:t>
    </dgm:pt>
    <dgm:pt modelId="{A25E7566-269C-4F50-96F9-E3FC6835F946}" type="pres">
      <dgm:prSet presAssocID="{4C814AE3-1C97-48D1-AAF4-4F817C88E792}" presName="connectorText" presStyleLbl="sibTrans2D1" presStyleIdx="6" presStyleCnt="9"/>
      <dgm:spPr/>
      <dgm:t>
        <a:bodyPr/>
        <a:lstStyle/>
        <a:p>
          <a:endParaRPr lang="en-GB"/>
        </a:p>
      </dgm:t>
    </dgm:pt>
    <dgm:pt modelId="{2611ED37-956D-4B28-B43C-90051D9B6951}" type="pres">
      <dgm:prSet presAssocID="{78DDB37B-7770-4702-ACB1-F95AD46775C1}" presName="node" presStyleLbl="node1" presStyleIdx="6" presStyleCnt="9">
        <dgm:presLayoutVars>
          <dgm:bulletEnabled val="1"/>
        </dgm:presLayoutVars>
      </dgm:prSet>
      <dgm:spPr>
        <a:prstGeom prst="ellipse">
          <a:avLst/>
        </a:prstGeom>
      </dgm:spPr>
      <dgm:t>
        <a:bodyPr/>
        <a:lstStyle/>
        <a:p>
          <a:endParaRPr lang="en-GB"/>
        </a:p>
      </dgm:t>
    </dgm:pt>
    <dgm:pt modelId="{CAC2ED06-1C1E-4A00-BDAE-9D937D072529}" type="pres">
      <dgm:prSet presAssocID="{DD11D400-4A72-4360-B076-72C7A7139B34}" presName="parTrans" presStyleLbl="sibTrans2D1" presStyleIdx="7" presStyleCnt="9"/>
      <dgm:spPr>
        <a:prstGeom prst="rightArrow">
          <a:avLst>
            <a:gd name="adj1" fmla="val 60000"/>
            <a:gd name="adj2" fmla="val 50000"/>
          </a:avLst>
        </a:prstGeom>
      </dgm:spPr>
      <dgm:t>
        <a:bodyPr/>
        <a:lstStyle/>
        <a:p>
          <a:endParaRPr lang="en-GB"/>
        </a:p>
      </dgm:t>
    </dgm:pt>
    <dgm:pt modelId="{5AECAE93-FFFD-4F09-B1A1-94C723390280}" type="pres">
      <dgm:prSet presAssocID="{DD11D400-4A72-4360-B076-72C7A7139B34}" presName="connectorText" presStyleLbl="sibTrans2D1" presStyleIdx="7" presStyleCnt="9"/>
      <dgm:spPr/>
      <dgm:t>
        <a:bodyPr/>
        <a:lstStyle/>
        <a:p>
          <a:endParaRPr lang="en-GB"/>
        </a:p>
      </dgm:t>
    </dgm:pt>
    <dgm:pt modelId="{820BEB20-0AFD-430E-BF90-451D63504F53}" type="pres">
      <dgm:prSet presAssocID="{8D24F234-7ABF-431E-B11E-AD3B8D167FFE}" presName="node" presStyleLbl="node1" presStyleIdx="7" presStyleCnt="9">
        <dgm:presLayoutVars>
          <dgm:bulletEnabled val="1"/>
        </dgm:presLayoutVars>
      </dgm:prSet>
      <dgm:spPr>
        <a:prstGeom prst="ellipse">
          <a:avLst/>
        </a:prstGeom>
      </dgm:spPr>
      <dgm:t>
        <a:bodyPr/>
        <a:lstStyle/>
        <a:p>
          <a:endParaRPr lang="en-GB"/>
        </a:p>
      </dgm:t>
    </dgm:pt>
    <dgm:pt modelId="{A17E7BD9-12E8-43EC-BDCE-12B2726B063D}" type="pres">
      <dgm:prSet presAssocID="{334E3DDB-8551-4F21-BB63-177B78C20FF5}" presName="parTrans" presStyleLbl="sibTrans2D1" presStyleIdx="8" presStyleCnt="9"/>
      <dgm:spPr>
        <a:prstGeom prst="rightArrow">
          <a:avLst>
            <a:gd name="adj1" fmla="val 60000"/>
            <a:gd name="adj2" fmla="val 50000"/>
          </a:avLst>
        </a:prstGeom>
      </dgm:spPr>
      <dgm:t>
        <a:bodyPr/>
        <a:lstStyle/>
        <a:p>
          <a:endParaRPr lang="en-GB"/>
        </a:p>
      </dgm:t>
    </dgm:pt>
    <dgm:pt modelId="{AA976D35-BFF5-47DC-88B7-898A47F3818F}" type="pres">
      <dgm:prSet presAssocID="{334E3DDB-8551-4F21-BB63-177B78C20FF5}" presName="connectorText" presStyleLbl="sibTrans2D1" presStyleIdx="8" presStyleCnt="9"/>
      <dgm:spPr/>
      <dgm:t>
        <a:bodyPr/>
        <a:lstStyle/>
        <a:p>
          <a:endParaRPr lang="en-GB"/>
        </a:p>
      </dgm:t>
    </dgm:pt>
    <dgm:pt modelId="{973FB81A-AD6D-4744-9169-531F3E947B6C}" type="pres">
      <dgm:prSet presAssocID="{62A59B2E-9384-4F4D-85C8-E8F8A7B17767}" presName="node" presStyleLbl="node1" presStyleIdx="8" presStyleCnt="9">
        <dgm:presLayoutVars>
          <dgm:bulletEnabled val="1"/>
        </dgm:presLayoutVars>
      </dgm:prSet>
      <dgm:spPr>
        <a:prstGeom prst="ellipse">
          <a:avLst/>
        </a:prstGeom>
      </dgm:spPr>
      <dgm:t>
        <a:bodyPr/>
        <a:lstStyle/>
        <a:p>
          <a:endParaRPr lang="en-GB"/>
        </a:p>
      </dgm:t>
    </dgm:pt>
  </dgm:ptLst>
  <dgm:cxnLst>
    <dgm:cxn modelId="{699A10B6-5F0F-40D6-AD76-CA3D5FCE3EBC}" type="presOf" srcId="{334E3DDB-8551-4F21-BB63-177B78C20FF5}" destId="{A17E7BD9-12E8-43EC-BDCE-12B2726B063D}" srcOrd="0" destOrd="0" presId="urn:microsoft.com/office/officeart/2005/8/layout/radial5"/>
    <dgm:cxn modelId="{C172C9FC-EDFE-4DCC-916C-DAC26D62FC44}" type="presOf" srcId="{7812B699-41DE-4B12-8DCB-810F6407412A}" destId="{F8483A02-666C-428B-8372-3768CD81F10D}" srcOrd="0" destOrd="0" presId="urn:microsoft.com/office/officeart/2005/8/layout/radial5"/>
    <dgm:cxn modelId="{17431D44-6509-4FC0-A9C0-F27F9885F7C5}" type="presOf" srcId="{8D24F234-7ABF-431E-B11E-AD3B8D167FFE}" destId="{820BEB20-0AFD-430E-BF90-451D63504F53}" srcOrd="0" destOrd="0" presId="urn:microsoft.com/office/officeart/2005/8/layout/radial5"/>
    <dgm:cxn modelId="{3C11B49B-A2A4-4EED-94A5-8AB3D98CB458}" type="presOf" srcId="{DEAFD368-3064-48E9-864A-3FDC579D30A2}" destId="{580202AD-50C3-4CEF-B145-268888DE7E8C}" srcOrd="0" destOrd="0" presId="urn:microsoft.com/office/officeart/2005/8/layout/radial5"/>
    <dgm:cxn modelId="{19168C0D-FE05-436F-87D0-0DCC1AE270D3}" type="presOf" srcId="{DD11D400-4A72-4360-B076-72C7A7139B34}" destId="{CAC2ED06-1C1E-4A00-BDAE-9D937D072529}" srcOrd="0" destOrd="0" presId="urn:microsoft.com/office/officeart/2005/8/layout/radial5"/>
    <dgm:cxn modelId="{C6E9016D-7745-4B63-AAB3-96C397E6D739}" type="presOf" srcId="{17BE0E0B-87AB-4FEB-B087-2DDACE3BC269}" destId="{B1FB4E61-577B-4F83-891B-52EF72453C6D}" srcOrd="1" destOrd="0" presId="urn:microsoft.com/office/officeart/2005/8/layout/radial5"/>
    <dgm:cxn modelId="{28FE7FFA-B6CC-4D4C-A95E-A40E39D03BD2}" srcId="{267D9635-3F51-48D0-99BE-CFD7B85A1CD3}" destId="{BB052CD2-4C67-4509-A422-19DB0B82820C}" srcOrd="2" destOrd="0" parTransId="{17BE0E0B-87AB-4FEB-B087-2DDACE3BC269}" sibTransId="{FB945EE2-BEB5-4F4C-ADD5-FDC5CBE6B21C}"/>
    <dgm:cxn modelId="{06AD5154-C9F9-4012-8BEE-F6CFFF10C559}" type="presOf" srcId="{710756E2-F67A-4C48-8F89-28E2D59BC840}" destId="{24A6A9E2-F993-497E-94EB-4D20B20BC246}" srcOrd="1" destOrd="0" presId="urn:microsoft.com/office/officeart/2005/8/layout/radial5"/>
    <dgm:cxn modelId="{57996455-55A0-417E-A758-2285AA4C925F}" type="presOf" srcId="{17BE0E0B-87AB-4FEB-B087-2DDACE3BC269}" destId="{8C3BE570-A48F-463C-8F8A-CAFE88DBBDC0}" srcOrd="0" destOrd="0" presId="urn:microsoft.com/office/officeart/2005/8/layout/radial5"/>
    <dgm:cxn modelId="{CD4D5EA8-386B-469F-A5FF-E48216E19D2E}" type="presOf" srcId="{62A59B2E-9384-4F4D-85C8-E8F8A7B17767}" destId="{973FB81A-AD6D-4744-9169-531F3E947B6C}" srcOrd="0" destOrd="0" presId="urn:microsoft.com/office/officeart/2005/8/layout/radial5"/>
    <dgm:cxn modelId="{0D416041-2630-41EE-BAFA-37EA7F4BE8F7}" type="presOf" srcId="{DD11D400-4A72-4360-B076-72C7A7139B34}" destId="{5AECAE93-FFFD-4F09-B1A1-94C723390280}" srcOrd="1" destOrd="0" presId="urn:microsoft.com/office/officeart/2005/8/layout/radial5"/>
    <dgm:cxn modelId="{AA908077-F3A4-47C3-AC77-5A635B3CC9B3}" type="presOf" srcId="{AA8204CD-0481-4E64-B691-D28743374D10}" destId="{753DAC48-659E-481F-B97E-8FCEB4274353}" srcOrd="1" destOrd="0" presId="urn:microsoft.com/office/officeart/2005/8/layout/radial5"/>
    <dgm:cxn modelId="{10C81D0D-2051-4728-9225-DBD0563B56F5}" srcId="{0DDB4948-E03A-4929-8CEE-E5B5B99CB547}" destId="{267D9635-3F51-48D0-99BE-CFD7B85A1CD3}" srcOrd="0" destOrd="0" parTransId="{5CA6423D-DB7E-4C3C-B57F-94128CBE688E}" sibTransId="{39F16A03-2D50-426C-A2D1-3DAD9168211C}"/>
    <dgm:cxn modelId="{411DAFBD-D5B7-4A0B-8DE7-A57829FFE91D}" type="presOf" srcId="{1480AE1D-C683-48D6-A974-2A3EF3D98E49}" destId="{00E3FF8C-FB91-4237-AA03-00B0F7A64B7B}" srcOrd="1" destOrd="0" presId="urn:microsoft.com/office/officeart/2005/8/layout/radial5"/>
    <dgm:cxn modelId="{B18EC2FA-EDD8-4DF8-AF98-934895A4A057}" srcId="{267D9635-3F51-48D0-99BE-CFD7B85A1CD3}" destId="{4BED2A8C-0C1E-4015-9609-4ED7244379E1}" srcOrd="3" destOrd="0" parTransId="{1480AE1D-C683-48D6-A974-2A3EF3D98E49}" sibTransId="{F55C2468-BCAC-45A6-851C-B529397A29C6}"/>
    <dgm:cxn modelId="{871042E3-6F4B-48A9-9D5B-2600B7A3C145}" srcId="{267D9635-3F51-48D0-99BE-CFD7B85A1CD3}" destId="{DEAFD368-3064-48E9-864A-3FDC579D30A2}" srcOrd="1" destOrd="0" parTransId="{8FC69E7C-926E-479E-9A4B-166DFC41B7BC}" sibTransId="{6A52A2F9-DE66-457F-830A-9E9DFE131485}"/>
    <dgm:cxn modelId="{D9BD5BA3-7D55-43DC-948B-B9DCF816B20C}" srcId="{267D9635-3F51-48D0-99BE-CFD7B85A1CD3}" destId="{7812B699-41DE-4B12-8DCB-810F6407412A}" srcOrd="4" destOrd="0" parTransId="{4AF75CCE-9BBC-4BC3-AD73-5F544A4ACF0B}" sibTransId="{6E2D726B-6B8D-4912-B46C-DD2FDB4B9C7A}"/>
    <dgm:cxn modelId="{E5740771-2D2F-4598-A6D1-897720244ED0}" type="presOf" srcId="{1480AE1D-C683-48D6-A974-2A3EF3D98E49}" destId="{8D8F1A1D-6DA6-46CD-9B64-30E1151B579B}" srcOrd="0" destOrd="0" presId="urn:microsoft.com/office/officeart/2005/8/layout/radial5"/>
    <dgm:cxn modelId="{6C7C3B37-F5D3-463C-94CD-26F0B4EDBBE9}" type="presOf" srcId="{8FC69E7C-926E-479E-9A4B-166DFC41B7BC}" destId="{9A4D954F-E577-483C-9A29-0898313D0B92}" srcOrd="1" destOrd="0" presId="urn:microsoft.com/office/officeart/2005/8/layout/radial5"/>
    <dgm:cxn modelId="{579233AE-C25F-408F-BABC-D0500E2C9AA8}" type="presOf" srcId="{4C814AE3-1C97-48D1-AAF4-4F817C88E792}" destId="{50EA2E64-9497-448E-B2AE-314C1693808F}" srcOrd="0" destOrd="0" presId="urn:microsoft.com/office/officeart/2005/8/layout/radial5"/>
    <dgm:cxn modelId="{208B3FD0-37C9-4405-95B5-1E1E59C1C172}" srcId="{267D9635-3F51-48D0-99BE-CFD7B85A1CD3}" destId="{62A59B2E-9384-4F4D-85C8-E8F8A7B17767}" srcOrd="8" destOrd="0" parTransId="{334E3DDB-8551-4F21-BB63-177B78C20FF5}" sibTransId="{EA43BC90-DF2C-4BA2-93CE-2220C8A3530F}"/>
    <dgm:cxn modelId="{B13EFFFF-7B76-41DA-9C0A-2D91F359DBFF}" type="presOf" srcId="{0DDB4948-E03A-4929-8CEE-E5B5B99CB547}" destId="{61FBB8A7-8204-4A66-8C3E-BA376089D357}" srcOrd="0" destOrd="0" presId="urn:microsoft.com/office/officeart/2005/8/layout/radial5"/>
    <dgm:cxn modelId="{F07AD91B-DB36-4DBB-B3DD-11A67F2F5902}" type="presOf" srcId="{710756E2-F67A-4C48-8F89-28E2D59BC840}" destId="{947410C0-23E5-45EB-BA73-5C2C37F480E0}" srcOrd="0" destOrd="0" presId="urn:microsoft.com/office/officeart/2005/8/layout/radial5"/>
    <dgm:cxn modelId="{49E77C37-593C-45B3-9972-944B29CA3B72}" type="presOf" srcId="{78DDB37B-7770-4702-ACB1-F95AD46775C1}" destId="{2611ED37-956D-4B28-B43C-90051D9B6951}" srcOrd="0" destOrd="0" presId="urn:microsoft.com/office/officeart/2005/8/layout/radial5"/>
    <dgm:cxn modelId="{6F7DDE67-B386-4964-82A8-AA90180B6F82}" type="presOf" srcId="{D35A916D-5625-4C5D-91AD-350A2F8B9993}" destId="{B8C78D07-9347-42A9-9C17-F578A62D8556}" srcOrd="0" destOrd="0" presId="urn:microsoft.com/office/officeart/2005/8/layout/radial5"/>
    <dgm:cxn modelId="{1B5F519E-9BB5-4C96-BED9-A3CDAB03667C}" srcId="{267D9635-3F51-48D0-99BE-CFD7B85A1CD3}" destId="{78DDB37B-7770-4702-ACB1-F95AD46775C1}" srcOrd="6" destOrd="0" parTransId="{4C814AE3-1C97-48D1-AAF4-4F817C88E792}" sibTransId="{302346EA-8CF6-4FF2-B956-42AC8112BE13}"/>
    <dgm:cxn modelId="{9F47A9F8-F9A6-4F25-8556-95C0B75B0520}" srcId="{0DDB4948-E03A-4929-8CEE-E5B5B99CB547}" destId="{40238AB4-C4A1-4AC1-9B36-A4FF5987CF6E}" srcOrd="1" destOrd="0" parTransId="{23B7BDCD-637A-483A-8E18-CF172EC13415}" sibTransId="{4475A840-DC06-416E-B94D-0A09EFE703D2}"/>
    <dgm:cxn modelId="{3A1AFAD0-213A-4169-AEB7-999E13B5ECAA}" type="presOf" srcId="{4AF75CCE-9BBC-4BC3-AD73-5F544A4ACF0B}" destId="{6A015458-0BE4-4E61-9C9D-E4877D030591}" srcOrd="0" destOrd="0" presId="urn:microsoft.com/office/officeart/2005/8/layout/radial5"/>
    <dgm:cxn modelId="{8AA188EF-8F7C-48EC-BA4D-375F223C5F5F}" type="presOf" srcId="{D4FD1E61-5AAE-4091-999C-C100A13BB4AA}" destId="{AC8BA76F-B644-42FB-8F50-927054A45DCE}" srcOrd="0" destOrd="0" presId="urn:microsoft.com/office/officeart/2005/8/layout/radial5"/>
    <dgm:cxn modelId="{9B1F1B83-85E4-4B16-B201-18BD07D99A83}" type="presOf" srcId="{4BED2A8C-0C1E-4015-9609-4ED7244379E1}" destId="{91D2EC4A-AE40-4BFF-B5DB-20A80B571B72}" srcOrd="0" destOrd="0" presId="urn:microsoft.com/office/officeart/2005/8/layout/radial5"/>
    <dgm:cxn modelId="{0CF4A022-DF67-48F5-94A9-28C8B057523D}" type="presOf" srcId="{334E3DDB-8551-4F21-BB63-177B78C20FF5}" destId="{AA976D35-BFF5-47DC-88B7-898A47F3818F}" srcOrd="1" destOrd="0" presId="urn:microsoft.com/office/officeart/2005/8/layout/radial5"/>
    <dgm:cxn modelId="{D7398DE9-14E8-4A2D-B535-A0C394A2D7A8}" type="presOf" srcId="{AA8204CD-0481-4E64-B691-D28743374D10}" destId="{09FB660B-F668-4121-B7B9-39E6AB9A926B}" srcOrd="0" destOrd="0" presId="urn:microsoft.com/office/officeart/2005/8/layout/radial5"/>
    <dgm:cxn modelId="{2816D277-9F80-4598-B922-C7586938F501}" srcId="{267D9635-3F51-48D0-99BE-CFD7B85A1CD3}" destId="{8D24F234-7ABF-431E-B11E-AD3B8D167FFE}" srcOrd="7" destOrd="0" parTransId="{DD11D400-4A72-4360-B076-72C7A7139B34}" sibTransId="{379F3A32-2141-4A93-8B6B-05D6FE9B2820}"/>
    <dgm:cxn modelId="{9F56543A-85E6-4BAE-AE6C-74DB8B5DE6F9}" type="presOf" srcId="{4AF75CCE-9BBC-4BC3-AD73-5F544A4ACF0B}" destId="{9FDD52B5-B4D1-43CD-87A7-E2EBCD0EE9AC}" srcOrd="1" destOrd="0" presId="urn:microsoft.com/office/officeart/2005/8/layout/radial5"/>
    <dgm:cxn modelId="{2D0C542D-834C-42FA-8289-E2101180FA52}" type="presOf" srcId="{BB052CD2-4C67-4509-A422-19DB0B82820C}" destId="{4F7550F0-8E64-4873-B8AB-CFE14A766FA6}" srcOrd="0" destOrd="0" presId="urn:microsoft.com/office/officeart/2005/8/layout/radial5"/>
    <dgm:cxn modelId="{4D3685B5-22D7-4482-8F0D-FAF813E9DB28}" type="presOf" srcId="{267D9635-3F51-48D0-99BE-CFD7B85A1CD3}" destId="{01565C9C-CFCF-4CD0-BF6D-FC9715D4C4E2}" srcOrd="0" destOrd="0" presId="urn:microsoft.com/office/officeart/2005/8/layout/radial5"/>
    <dgm:cxn modelId="{D6AC4D6B-6B35-4F89-9E71-28443AE5FA8B}" type="presOf" srcId="{8FC69E7C-926E-479E-9A4B-166DFC41B7BC}" destId="{599414A5-4215-4D1B-8D77-16ECAF950544}" srcOrd="0" destOrd="0" presId="urn:microsoft.com/office/officeart/2005/8/layout/radial5"/>
    <dgm:cxn modelId="{7F8E0FBB-1ACA-4F23-914C-6CACE0EEEED4}" srcId="{267D9635-3F51-48D0-99BE-CFD7B85A1CD3}" destId="{D4FD1E61-5AAE-4091-999C-C100A13BB4AA}" srcOrd="0" destOrd="0" parTransId="{710756E2-F67A-4C48-8F89-28E2D59BC840}" sibTransId="{8B26DE80-755A-4AD0-8E77-201CC9E00A60}"/>
    <dgm:cxn modelId="{FD7F9686-AE2E-452B-A55C-D88DAFBB31DA}" type="presOf" srcId="{4C814AE3-1C97-48D1-AAF4-4F817C88E792}" destId="{A25E7566-269C-4F50-96F9-E3FC6835F946}" srcOrd="1" destOrd="0" presId="urn:microsoft.com/office/officeart/2005/8/layout/radial5"/>
    <dgm:cxn modelId="{699907B7-4A87-4273-8741-783067B9718C}" srcId="{267D9635-3F51-48D0-99BE-CFD7B85A1CD3}" destId="{D35A916D-5625-4C5D-91AD-350A2F8B9993}" srcOrd="5" destOrd="0" parTransId="{AA8204CD-0481-4E64-B691-D28743374D10}" sibTransId="{4FDB92F5-1E60-46D3-B8B5-37A477E3461B}"/>
    <dgm:cxn modelId="{75039ED6-C27D-4BEF-B157-C57CBE3316BC}" type="presParOf" srcId="{61FBB8A7-8204-4A66-8C3E-BA376089D357}" destId="{01565C9C-CFCF-4CD0-BF6D-FC9715D4C4E2}" srcOrd="0" destOrd="0" presId="urn:microsoft.com/office/officeart/2005/8/layout/radial5"/>
    <dgm:cxn modelId="{216F438F-B73A-422B-AB5A-049BFD352DC0}" type="presParOf" srcId="{61FBB8A7-8204-4A66-8C3E-BA376089D357}" destId="{947410C0-23E5-45EB-BA73-5C2C37F480E0}" srcOrd="1" destOrd="0" presId="urn:microsoft.com/office/officeart/2005/8/layout/radial5"/>
    <dgm:cxn modelId="{C0846138-CF58-4930-9C9D-B9AC56CC6976}" type="presParOf" srcId="{947410C0-23E5-45EB-BA73-5C2C37F480E0}" destId="{24A6A9E2-F993-497E-94EB-4D20B20BC246}" srcOrd="0" destOrd="0" presId="urn:microsoft.com/office/officeart/2005/8/layout/radial5"/>
    <dgm:cxn modelId="{3C02E441-DC61-4FD7-9076-A0FA45D39626}" type="presParOf" srcId="{61FBB8A7-8204-4A66-8C3E-BA376089D357}" destId="{AC8BA76F-B644-42FB-8F50-927054A45DCE}" srcOrd="2" destOrd="0" presId="urn:microsoft.com/office/officeart/2005/8/layout/radial5"/>
    <dgm:cxn modelId="{B49371E5-9BC1-4119-B3B0-280FE7AAD329}" type="presParOf" srcId="{61FBB8A7-8204-4A66-8C3E-BA376089D357}" destId="{599414A5-4215-4D1B-8D77-16ECAF950544}" srcOrd="3" destOrd="0" presId="urn:microsoft.com/office/officeart/2005/8/layout/radial5"/>
    <dgm:cxn modelId="{591C59B6-45AE-4B49-BA34-DDDD4DC881F0}" type="presParOf" srcId="{599414A5-4215-4D1B-8D77-16ECAF950544}" destId="{9A4D954F-E577-483C-9A29-0898313D0B92}" srcOrd="0" destOrd="0" presId="urn:microsoft.com/office/officeart/2005/8/layout/radial5"/>
    <dgm:cxn modelId="{1C4FFA83-36FA-4C6A-BC45-0308C6CDC932}" type="presParOf" srcId="{61FBB8A7-8204-4A66-8C3E-BA376089D357}" destId="{580202AD-50C3-4CEF-B145-268888DE7E8C}" srcOrd="4" destOrd="0" presId="urn:microsoft.com/office/officeart/2005/8/layout/radial5"/>
    <dgm:cxn modelId="{502254EB-874B-4288-9DB9-3E99E3A4E042}" type="presParOf" srcId="{61FBB8A7-8204-4A66-8C3E-BA376089D357}" destId="{8C3BE570-A48F-463C-8F8A-CAFE88DBBDC0}" srcOrd="5" destOrd="0" presId="urn:microsoft.com/office/officeart/2005/8/layout/radial5"/>
    <dgm:cxn modelId="{617FB659-A598-410B-875F-2B183662EA86}" type="presParOf" srcId="{8C3BE570-A48F-463C-8F8A-CAFE88DBBDC0}" destId="{B1FB4E61-577B-4F83-891B-52EF72453C6D}" srcOrd="0" destOrd="0" presId="urn:microsoft.com/office/officeart/2005/8/layout/radial5"/>
    <dgm:cxn modelId="{9C5CB826-DB62-4048-898B-DF10D3E9DF24}" type="presParOf" srcId="{61FBB8A7-8204-4A66-8C3E-BA376089D357}" destId="{4F7550F0-8E64-4873-B8AB-CFE14A766FA6}" srcOrd="6" destOrd="0" presId="urn:microsoft.com/office/officeart/2005/8/layout/radial5"/>
    <dgm:cxn modelId="{0B7BA0A2-158C-4BE5-8167-F0600D5335AB}" type="presParOf" srcId="{61FBB8A7-8204-4A66-8C3E-BA376089D357}" destId="{8D8F1A1D-6DA6-46CD-9B64-30E1151B579B}" srcOrd="7" destOrd="0" presId="urn:microsoft.com/office/officeart/2005/8/layout/radial5"/>
    <dgm:cxn modelId="{1EA58DF1-3755-4D86-B734-AB981A252F7F}" type="presParOf" srcId="{8D8F1A1D-6DA6-46CD-9B64-30E1151B579B}" destId="{00E3FF8C-FB91-4237-AA03-00B0F7A64B7B}" srcOrd="0" destOrd="0" presId="urn:microsoft.com/office/officeart/2005/8/layout/radial5"/>
    <dgm:cxn modelId="{222FBC8D-0C75-4202-A63D-2F2DFADD657D}" type="presParOf" srcId="{61FBB8A7-8204-4A66-8C3E-BA376089D357}" destId="{91D2EC4A-AE40-4BFF-B5DB-20A80B571B72}" srcOrd="8" destOrd="0" presId="urn:microsoft.com/office/officeart/2005/8/layout/radial5"/>
    <dgm:cxn modelId="{DF2053B5-57B5-427A-9578-0C1A030F6F86}" type="presParOf" srcId="{61FBB8A7-8204-4A66-8C3E-BA376089D357}" destId="{6A015458-0BE4-4E61-9C9D-E4877D030591}" srcOrd="9" destOrd="0" presId="urn:microsoft.com/office/officeart/2005/8/layout/radial5"/>
    <dgm:cxn modelId="{4DA99CD3-06A1-4B55-A047-398A070485AB}" type="presParOf" srcId="{6A015458-0BE4-4E61-9C9D-E4877D030591}" destId="{9FDD52B5-B4D1-43CD-87A7-E2EBCD0EE9AC}" srcOrd="0" destOrd="0" presId="urn:microsoft.com/office/officeart/2005/8/layout/radial5"/>
    <dgm:cxn modelId="{EC45D3C4-A49A-4152-9CA5-9C6C5C50C8C7}" type="presParOf" srcId="{61FBB8A7-8204-4A66-8C3E-BA376089D357}" destId="{F8483A02-666C-428B-8372-3768CD81F10D}" srcOrd="10" destOrd="0" presId="urn:microsoft.com/office/officeart/2005/8/layout/radial5"/>
    <dgm:cxn modelId="{D46D6ADB-1CD6-44B2-8B52-E3D9C2CC03DE}" type="presParOf" srcId="{61FBB8A7-8204-4A66-8C3E-BA376089D357}" destId="{09FB660B-F668-4121-B7B9-39E6AB9A926B}" srcOrd="11" destOrd="0" presId="urn:microsoft.com/office/officeart/2005/8/layout/radial5"/>
    <dgm:cxn modelId="{400DA578-91D4-43C7-84E9-8E5CEC765501}" type="presParOf" srcId="{09FB660B-F668-4121-B7B9-39E6AB9A926B}" destId="{753DAC48-659E-481F-B97E-8FCEB4274353}" srcOrd="0" destOrd="0" presId="urn:microsoft.com/office/officeart/2005/8/layout/radial5"/>
    <dgm:cxn modelId="{4214CDF3-4173-4FF1-891A-69DD05C33940}" type="presParOf" srcId="{61FBB8A7-8204-4A66-8C3E-BA376089D357}" destId="{B8C78D07-9347-42A9-9C17-F578A62D8556}" srcOrd="12" destOrd="0" presId="urn:microsoft.com/office/officeart/2005/8/layout/radial5"/>
    <dgm:cxn modelId="{11276751-9F15-4491-B76C-DA16249AD842}" type="presParOf" srcId="{61FBB8A7-8204-4A66-8C3E-BA376089D357}" destId="{50EA2E64-9497-448E-B2AE-314C1693808F}" srcOrd="13" destOrd="0" presId="urn:microsoft.com/office/officeart/2005/8/layout/radial5"/>
    <dgm:cxn modelId="{01AE5883-351C-4890-86A9-7583770A7A0C}" type="presParOf" srcId="{50EA2E64-9497-448E-B2AE-314C1693808F}" destId="{A25E7566-269C-4F50-96F9-E3FC6835F946}" srcOrd="0" destOrd="0" presId="urn:microsoft.com/office/officeart/2005/8/layout/radial5"/>
    <dgm:cxn modelId="{F076F56C-B799-424B-B60D-0D14325E9D9B}" type="presParOf" srcId="{61FBB8A7-8204-4A66-8C3E-BA376089D357}" destId="{2611ED37-956D-4B28-B43C-90051D9B6951}" srcOrd="14" destOrd="0" presId="urn:microsoft.com/office/officeart/2005/8/layout/radial5"/>
    <dgm:cxn modelId="{B1A3E195-11F7-4846-AA1E-0CBF80725AEA}" type="presParOf" srcId="{61FBB8A7-8204-4A66-8C3E-BA376089D357}" destId="{CAC2ED06-1C1E-4A00-BDAE-9D937D072529}" srcOrd="15" destOrd="0" presId="urn:microsoft.com/office/officeart/2005/8/layout/radial5"/>
    <dgm:cxn modelId="{1AF25528-5988-4DCF-BF60-8291FB222DFF}" type="presParOf" srcId="{CAC2ED06-1C1E-4A00-BDAE-9D937D072529}" destId="{5AECAE93-FFFD-4F09-B1A1-94C723390280}" srcOrd="0" destOrd="0" presId="urn:microsoft.com/office/officeart/2005/8/layout/radial5"/>
    <dgm:cxn modelId="{F646E8D1-25FD-4AB0-9280-CAE8223710A2}" type="presParOf" srcId="{61FBB8A7-8204-4A66-8C3E-BA376089D357}" destId="{820BEB20-0AFD-430E-BF90-451D63504F53}" srcOrd="16" destOrd="0" presId="urn:microsoft.com/office/officeart/2005/8/layout/radial5"/>
    <dgm:cxn modelId="{2A490900-E579-4566-852B-D4778AC0C5C0}" type="presParOf" srcId="{61FBB8A7-8204-4A66-8C3E-BA376089D357}" destId="{A17E7BD9-12E8-43EC-BDCE-12B2726B063D}" srcOrd="17" destOrd="0" presId="urn:microsoft.com/office/officeart/2005/8/layout/radial5"/>
    <dgm:cxn modelId="{2726D971-F0A8-40E7-B69A-1D33666E2E62}" type="presParOf" srcId="{A17E7BD9-12E8-43EC-BDCE-12B2726B063D}" destId="{AA976D35-BFF5-47DC-88B7-898A47F3818F}" srcOrd="0" destOrd="0" presId="urn:microsoft.com/office/officeart/2005/8/layout/radial5"/>
    <dgm:cxn modelId="{B06DF5C8-64B4-4FA0-B577-0A87F1916BED}" type="presParOf" srcId="{61FBB8A7-8204-4A66-8C3E-BA376089D357}" destId="{973FB81A-AD6D-4744-9169-531F3E947B6C}"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A38AFD-8D0D-4BB5-9056-8411492ED6C7}" type="doc">
      <dgm:prSet loTypeId="urn:microsoft.com/office/officeart/2005/8/layout/cycle3" loCatId="cycle" qsTypeId="urn:microsoft.com/office/officeart/2005/8/quickstyle/simple1" qsCatId="simple" csTypeId="urn:microsoft.com/office/officeart/2005/8/colors/colorful3" csCatId="colorful" phldr="1"/>
      <dgm:spPr/>
      <dgm:t>
        <a:bodyPr/>
        <a:lstStyle/>
        <a:p>
          <a:endParaRPr lang="en-GB"/>
        </a:p>
      </dgm:t>
    </dgm:pt>
    <dgm:pt modelId="{43E405BC-04A9-4F66-9B4E-5D3E3FAD4AC0}">
      <dgm:prSet phldrT="[Text]"/>
      <dgm:spPr/>
      <dgm:t>
        <a:bodyPr/>
        <a:lstStyle/>
        <a:p>
          <a:r>
            <a:rPr lang="en-GB" b="1" dirty="0" smtClean="0"/>
            <a:t>“There are signs of significant concern in relation to his cognitive and emotional development. Although these in part may be culturally determined, this does not mean [the child] cannot learn”</a:t>
          </a:r>
          <a:endParaRPr lang="en-GB" b="1" dirty="0"/>
        </a:p>
      </dgm:t>
    </dgm:pt>
    <dgm:pt modelId="{7F128F97-8B9E-4E18-BE7E-32756B0D4D1A}" type="parTrans" cxnId="{24118746-250A-4755-AC24-B56FE35453A2}">
      <dgm:prSet/>
      <dgm:spPr/>
      <dgm:t>
        <a:bodyPr/>
        <a:lstStyle/>
        <a:p>
          <a:endParaRPr lang="en-GB"/>
        </a:p>
      </dgm:t>
    </dgm:pt>
    <dgm:pt modelId="{E40A269E-0BBE-4696-A35E-684BD8E7FC71}" type="sibTrans" cxnId="{24118746-250A-4755-AC24-B56FE35453A2}">
      <dgm:prSet/>
      <dgm:spPr/>
      <dgm:t>
        <a:bodyPr/>
        <a:lstStyle/>
        <a:p>
          <a:endParaRPr lang="en-GB"/>
        </a:p>
      </dgm:t>
    </dgm:pt>
    <dgm:pt modelId="{EF01C04D-67CE-48CE-BAAD-E9D266A23520}">
      <dgm:prSet phldrT="[Text]"/>
      <dgm:spPr/>
      <dgm:t>
        <a:bodyPr/>
        <a:lstStyle/>
        <a:p>
          <a:r>
            <a:rPr lang="en-GB" b="1" dirty="0" smtClean="0"/>
            <a:t>“[the child] is at risk of not meeting his cognitive abilities which is due to a lack of concentration and ability to memorise. I think he is capable of learning but he is not receiving adequate emotional and cognitive stimuli. This is in part related to the culture he finds himself in” </a:t>
          </a:r>
          <a:endParaRPr lang="en-GB" b="1" dirty="0"/>
        </a:p>
      </dgm:t>
    </dgm:pt>
    <dgm:pt modelId="{B718B9CF-0792-4819-96C4-16E29A659AD4}" type="parTrans" cxnId="{D105E9AA-1032-4F56-8488-04FEC3D7C549}">
      <dgm:prSet/>
      <dgm:spPr/>
      <dgm:t>
        <a:bodyPr/>
        <a:lstStyle/>
        <a:p>
          <a:endParaRPr lang="en-GB"/>
        </a:p>
      </dgm:t>
    </dgm:pt>
    <dgm:pt modelId="{89ADFBE0-41BA-4528-A1B2-78C922323951}" type="sibTrans" cxnId="{D105E9AA-1032-4F56-8488-04FEC3D7C549}">
      <dgm:prSet/>
      <dgm:spPr/>
      <dgm:t>
        <a:bodyPr/>
        <a:lstStyle/>
        <a:p>
          <a:endParaRPr lang="en-GB"/>
        </a:p>
      </dgm:t>
    </dgm:pt>
    <dgm:pt modelId="{9EFC957B-8704-47CC-8EAB-DE167EC796C3}">
      <dgm:prSet phldrT="[Text]"/>
      <dgm:spPr/>
      <dgm:t>
        <a:bodyPr/>
        <a:lstStyle/>
        <a:p>
          <a:r>
            <a:rPr lang="en-GB" b="1" dirty="0" smtClean="0"/>
            <a:t>“[the child] should not be allowed unsupervised contact as the Gypsy family will abduct him”  </a:t>
          </a:r>
          <a:r>
            <a:rPr lang="en-GB" dirty="0" smtClean="0"/>
            <a:t>  </a:t>
          </a:r>
          <a:endParaRPr lang="en-GB" dirty="0"/>
        </a:p>
      </dgm:t>
    </dgm:pt>
    <dgm:pt modelId="{BBB6FF6E-8E45-40D8-8EE9-12C65CD0CEE0}" type="parTrans" cxnId="{C6E96CB7-890F-4BF5-AFE7-FB86A3C17E56}">
      <dgm:prSet/>
      <dgm:spPr/>
      <dgm:t>
        <a:bodyPr/>
        <a:lstStyle/>
        <a:p>
          <a:endParaRPr lang="en-GB"/>
        </a:p>
      </dgm:t>
    </dgm:pt>
    <dgm:pt modelId="{D88E80E7-9A2C-4C56-A7EC-027DDD8A6585}" type="sibTrans" cxnId="{C6E96CB7-890F-4BF5-AFE7-FB86A3C17E56}">
      <dgm:prSet/>
      <dgm:spPr/>
      <dgm:t>
        <a:bodyPr/>
        <a:lstStyle/>
        <a:p>
          <a:endParaRPr lang="en-GB"/>
        </a:p>
      </dgm:t>
    </dgm:pt>
    <dgm:pt modelId="{766650FA-C3D7-4436-BE2D-72C0DB5F7051}">
      <dgm:prSet phldrT="[Text]"/>
      <dgm:spPr/>
      <dgm:t>
        <a:bodyPr/>
        <a:lstStyle/>
        <a:p>
          <a:r>
            <a:rPr lang="en-GB" b="1" dirty="0" smtClean="0"/>
            <a:t>“ The harm [the child] suffers relates to being exposed to the oppositional behaviour of the grandmother…as seen in Travellers”</a:t>
          </a:r>
          <a:endParaRPr lang="en-GB" b="1" dirty="0"/>
        </a:p>
      </dgm:t>
    </dgm:pt>
    <dgm:pt modelId="{F1B26C1B-802C-4AA5-A2D9-5535A3802A46}" type="parTrans" cxnId="{56235E0A-4A4F-48B8-A31D-F0F772B5F01C}">
      <dgm:prSet/>
      <dgm:spPr/>
      <dgm:t>
        <a:bodyPr/>
        <a:lstStyle/>
        <a:p>
          <a:endParaRPr lang="en-GB"/>
        </a:p>
      </dgm:t>
    </dgm:pt>
    <dgm:pt modelId="{832223CA-9446-4C05-BD4B-2A4C00DCEA3C}" type="sibTrans" cxnId="{56235E0A-4A4F-48B8-A31D-F0F772B5F01C}">
      <dgm:prSet/>
      <dgm:spPr/>
      <dgm:t>
        <a:bodyPr/>
        <a:lstStyle/>
        <a:p>
          <a:endParaRPr lang="en-GB"/>
        </a:p>
      </dgm:t>
    </dgm:pt>
    <dgm:pt modelId="{D6B88BB4-A636-4478-BA8B-C99FA5CBEA64}" type="pres">
      <dgm:prSet presAssocID="{5CA38AFD-8D0D-4BB5-9056-8411492ED6C7}" presName="Name0" presStyleCnt="0">
        <dgm:presLayoutVars>
          <dgm:dir/>
          <dgm:resizeHandles val="exact"/>
        </dgm:presLayoutVars>
      </dgm:prSet>
      <dgm:spPr/>
    </dgm:pt>
    <dgm:pt modelId="{F3F0F7F4-9143-41D4-B220-E18EDF913770}" type="pres">
      <dgm:prSet presAssocID="{5CA38AFD-8D0D-4BB5-9056-8411492ED6C7}" presName="cycle" presStyleCnt="0"/>
      <dgm:spPr/>
    </dgm:pt>
    <dgm:pt modelId="{4A987BA1-3F25-4085-964D-2A3F059CC0A6}" type="pres">
      <dgm:prSet presAssocID="{43E405BC-04A9-4F66-9B4E-5D3E3FAD4AC0}" presName="nodeFirstNode" presStyleLbl="node1" presStyleIdx="0" presStyleCnt="4">
        <dgm:presLayoutVars>
          <dgm:bulletEnabled val="1"/>
        </dgm:presLayoutVars>
      </dgm:prSet>
      <dgm:spPr/>
    </dgm:pt>
    <dgm:pt modelId="{9753DDBC-82C0-4190-AFD4-CCA8A7BA513E}" type="pres">
      <dgm:prSet presAssocID="{E40A269E-0BBE-4696-A35E-684BD8E7FC71}" presName="sibTransFirstNode" presStyleLbl="bgShp" presStyleIdx="0" presStyleCnt="1"/>
      <dgm:spPr/>
    </dgm:pt>
    <dgm:pt modelId="{931A0E7B-31DB-4622-AC4F-AE278EE2E8B0}" type="pres">
      <dgm:prSet presAssocID="{EF01C04D-67CE-48CE-BAAD-E9D266A23520}" presName="nodeFollowingNodes" presStyleLbl="node1" presStyleIdx="1" presStyleCnt="4">
        <dgm:presLayoutVars>
          <dgm:bulletEnabled val="1"/>
        </dgm:presLayoutVars>
      </dgm:prSet>
      <dgm:spPr/>
      <dgm:t>
        <a:bodyPr/>
        <a:lstStyle/>
        <a:p>
          <a:endParaRPr lang="en-GB"/>
        </a:p>
      </dgm:t>
    </dgm:pt>
    <dgm:pt modelId="{C2844D1B-959F-4313-8FE3-06C20640D036}" type="pres">
      <dgm:prSet presAssocID="{9EFC957B-8704-47CC-8EAB-DE167EC796C3}" presName="nodeFollowingNodes" presStyleLbl="node1" presStyleIdx="2" presStyleCnt="4">
        <dgm:presLayoutVars>
          <dgm:bulletEnabled val="1"/>
        </dgm:presLayoutVars>
      </dgm:prSet>
      <dgm:spPr/>
      <dgm:t>
        <a:bodyPr/>
        <a:lstStyle/>
        <a:p>
          <a:endParaRPr lang="en-GB"/>
        </a:p>
      </dgm:t>
    </dgm:pt>
    <dgm:pt modelId="{A1E12AE1-F583-415C-AD76-437AE497AD10}" type="pres">
      <dgm:prSet presAssocID="{766650FA-C3D7-4436-BE2D-72C0DB5F7051}" presName="nodeFollowingNodes" presStyleLbl="node1" presStyleIdx="3" presStyleCnt="4">
        <dgm:presLayoutVars>
          <dgm:bulletEnabled val="1"/>
        </dgm:presLayoutVars>
      </dgm:prSet>
      <dgm:spPr/>
      <dgm:t>
        <a:bodyPr/>
        <a:lstStyle/>
        <a:p>
          <a:endParaRPr lang="en-GB"/>
        </a:p>
      </dgm:t>
    </dgm:pt>
  </dgm:ptLst>
  <dgm:cxnLst>
    <dgm:cxn modelId="{C6E96CB7-890F-4BF5-AFE7-FB86A3C17E56}" srcId="{5CA38AFD-8D0D-4BB5-9056-8411492ED6C7}" destId="{9EFC957B-8704-47CC-8EAB-DE167EC796C3}" srcOrd="2" destOrd="0" parTransId="{BBB6FF6E-8E45-40D8-8EE9-12C65CD0CEE0}" sibTransId="{D88E80E7-9A2C-4C56-A7EC-027DDD8A6585}"/>
    <dgm:cxn modelId="{D105E9AA-1032-4F56-8488-04FEC3D7C549}" srcId="{5CA38AFD-8D0D-4BB5-9056-8411492ED6C7}" destId="{EF01C04D-67CE-48CE-BAAD-E9D266A23520}" srcOrd="1" destOrd="0" parTransId="{B718B9CF-0792-4819-96C4-16E29A659AD4}" sibTransId="{89ADFBE0-41BA-4528-A1B2-78C922323951}"/>
    <dgm:cxn modelId="{65AB0F14-7F00-4DAF-BB1D-571E87E30CD2}" type="presOf" srcId="{43E405BC-04A9-4F66-9B4E-5D3E3FAD4AC0}" destId="{4A987BA1-3F25-4085-964D-2A3F059CC0A6}" srcOrd="0" destOrd="0" presId="urn:microsoft.com/office/officeart/2005/8/layout/cycle3"/>
    <dgm:cxn modelId="{97C8B457-2A6A-445E-A4BB-476875E54C6E}" type="presOf" srcId="{9EFC957B-8704-47CC-8EAB-DE167EC796C3}" destId="{C2844D1B-959F-4313-8FE3-06C20640D036}" srcOrd="0" destOrd="0" presId="urn:microsoft.com/office/officeart/2005/8/layout/cycle3"/>
    <dgm:cxn modelId="{24118746-250A-4755-AC24-B56FE35453A2}" srcId="{5CA38AFD-8D0D-4BB5-9056-8411492ED6C7}" destId="{43E405BC-04A9-4F66-9B4E-5D3E3FAD4AC0}" srcOrd="0" destOrd="0" parTransId="{7F128F97-8B9E-4E18-BE7E-32756B0D4D1A}" sibTransId="{E40A269E-0BBE-4696-A35E-684BD8E7FC71}"/>
    <dgm:cxn modelId="{B248F8A1-142A-4CE1-86E2-DDEF2B63D41E}" type="presOf" srcId="{EF01C04D-67CE-48CE-BAAD-E9D266A23520}" destId="{931A0E7B-31DB-4622-AC4F-AE278EE2E8B0}" srcOrd="0" destOrd="0" presId="urn:microsoft.com/office/officeart/2005/8/layout/cycle3"/>
    <dgm:cxn modelId="{56235E0A-4A4F-48B8-A31D-F0F772B5F01C}" srcId="{5CA38AFD-8D0D-4BB5-9056-8411492ED6C7}" destId="{766650FA-C3D7-4436-BE2D-72C0DB5F7051}" srcOrd="3" destOrd="0" parTransId="{F1B26C1B-802C-4AA5-A2D9-5535A3802A46}" sibTransId="{832223CA-9446-4C05-BD4B-2A4C00DCEA3C}"/>
    <dgm:cxn modelId="{8D8DA5F7-2076-4F68-A378-5C230B87D69D}" type="presOf" srcId="{766650FA-C3D7-4436-BE2D-72C0DB5F7051}" destId="{A1E12AE1-F583-415C-AD76-437AE497AD10}" srcOrd="0" destOrd="0" presId="urn:microsoft.com/office/officeart/2005/8/layout/cycle3"/>
    <dgm:cxn modelId="{E9A8AC93-EECD-4D5C-B5EA-4CDB8F813649}" type="presOf" srcId="{5CA38AFD-8D0D-4BB5-9056-8411492ED6C7}" destId="{D6B88BB4-A636-4478-BA8B-C99FA5CBEA64}" srcOrd="0" destOrd="0" presId="urn:microsoft.com/office/officeart/2005/8/layout/cycle3"/>
    <dgm:cxn modelId="{107263DF-159E-4B9D-B250-AD9DC06E2995}" type="presOf" srcId="{E40A269E-0BBE-4696-A35E-684BD8E7FC71}" destId="{9753DDBC-82C0-4190-AFD4-CCA8A7BA513E}" srcOrd="0" destOrd="0" presId="urn:microsoft.com/office/officeart/2005/8/layout/cycle3"/>
    <dgm:cxn modelId="{A30489B1-039C-4A98-B432-DE7C1562ED3C}" type="presParOf" srcId="{D6B88BB4-A636-4478-BA8B-C99FA5CBEA64}" destId="{F3F0F7F4-9143-41D4-B220-E18EDF913770}" srcOrd="0" destOrd="0" presId="urn:microsoft.com/office/officeart/2005/8/layout/cycle3"/>
    <dgm:cxn modelId="{3F50F410-2F63-4C4E-92A2-CA2D7D23B5D7}" type="presParOf" srcId="{F3F0F7F4-9143-41D4-B220-E18EDF913770}" destId="{4A987BA1-3F25-4085-964D-2A3F059CC0A6}" srcOrd="0" destOrd="0" presId="urn:microsoft.com/office/officeart/2005/8/layout/cycle3"/>
    <dgm:cxn modelId="{4CD798A1-32D4-4269-8CB7-EA989CAA8238}" type="presParOf" srcId="{F3F0F7F4-9143-41D4-B220-E18EDF913770}" destId="{9753DDBC-82C0-4190-AFD4-CCA8A7BA513E}" srcOrd="1" destOrd="0" presId="urn:microsoft.com/office/officeart/2005/8/layout/cycle3"/>
    <dgm:cxn modelId="{A5DC9A36-9C9C-4435-B526-95959E67821B}" type="presParOf" srcId="{F3F0F7F4-9143-41D4-B220-E18EDF913770}" destId="{931A0E7B-31DB-4622-AC4F-AE278EE2E8B0}" srcOrd="2" destOrd="0" presId="urn:microsoft.com/office/officeart/2005/8/layout/cycle3"/>
    <dgm:cxn modelId="{68676C45-10CB-40DF-81B6-D1D6570E8DB1}" type="presParOf" srcId="{F3F0F7F4-9143-41D4-B220-E18EDF913770}" destId="{C2844D1B-959F-4313-8FE3-06C20640D036}" srcOrd="3" destOrd="0" presId="urn:microsoft.com/office/officeart/2005/8/layout/cycle3"/>
    <dgm:cxn modelId="{86359837-6DBE-4C87-99C2-38EAE1F97958}" type="presParOf" srcId="{F3F0F7F4-9143-41D4-B220-E18EDF913770}" destId="{A1E12AE1-F583-415C-AD76-437AE497AD10}"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A38AFD-8D0D-4BB5-9056-8411492ED6C7}" type="doc">
      <dgm:prSet loTypeId="urn:microsoft.com/office/officeart/2005/8/layout/cycle3" loCatId="cycle" qsTypeId="urn:microsoft.com/office/officeart/2005/8/quickstyle/simple1" qsCatId="simple" csTypeId="urn:microsoft.com/office/officeart/2005/8/colors/colorful3" csCatId="colorful" phldr="1"/>
      <dgm:spPr/>
      <dgm:t>
        <a:bodyPr/>
        <a:lstStyle/>
        <a:p>
          <a:endParaRPr lang="en-GB"/>
        </a:p>
      </dgm:t>
    </dgm:pt>
    <dgm:pt modelId="{43E405BC-04A9-4F66-9B4E-5D3E3FAD4AC0}">
      <dgm:prSet phldrT="[Text]"/>
      <dgm:spPr/>
      <dgm:t>
        <a:bodyPr/>
        <a:lstStyle/>
        <a:p>
          <a:r>
            <a:rPr lang="en-GB" b="1" dirty="0" smtClean="0"/>
            <a:t>During the positive suitability assessments children can be placed with friends and families because, in situations where parents are unable to care for their children, it is believed that they should be cared for by their extended family (BSCB, 2014).</a:t>
          </a:r>
          <a:endParaRPr lang="en-GB" b="1" dirty="0"/>
        </a:p>
      </dgm:t>
    </dgm:pt>
    <dgm:pt modelId="{7F128F97-8B9E-4E18-BE7E-32756B0D4D1A}" type="parTrans" cxnId="{24118746-250A-4755-AC24-B56FE35453A2}">
      <dgm:prSet/>
      <dgm:spPr/>
      <dgm:t>
        <a:bodyPr/>
        <a:lstStyle/>
        <a:p>
          <a:endParaRPr lang="en-GB"/>
        </a:p>
      </dgm:t>
    </dgm:pt>
    <dgm:pt modelId="{E40A269E-0BBE-4696-A35E-684BD8E7FC71}" type="sibTrans" cxnId="{24118746-250A-4755-AC24-B56FE35453A2}">
      <dgm:prSet/>
      <dgm:spPr/>
      <dgm:t>
        <a:bodyPr/>
        <a:lstStyle/>
        <a:p>
          <a:endParaRPr lang="en-GB"/>
        </a:p>
      </dgm:t>
    </dgm:pt>
    <dgm:pt modelId="{EF01C04D-67CE-48CE-BAAD-E9D266A23520}">
      <dgm:prSet phldrT="[Text]"/>
      <dgm:spPr/>
      <dgm:t>
        <a:bodyPr/>
        <a:lstStyle/>
        <a:p>
          <a:r>
            <a:rPr lang="en-GB" b="1" dirty="0" smtClean="0"/>
            <a:t>As well as creating opportunities for interfamilial conflict, which if not fully anticipated can escalate in some very violent ways, family members can also feel obliged to accept responsibility for children and large sibling groups even if they do not have the resources to do so (Harrington, 2014).</a:t>
          </a:r>
        </a:p>
      </dgm:t>
    </dgm:pt>
    <dgm:pt modelId="{B718B9CF-0792-4819-96C4-16E29A659AD4}" type="parTrans" cxnId="{D105E9AA-1032-4F56-8488-04FEC3D7C549}">
      <dgm:prSet/>
      <dgm:spPr/>
      <dgm:t>
        <a:bodyPr/>
        <a:lstStyle/>
        <a:p>
          <a:endParaRPr lang="en-GB"/>
        </a:p>
      </dgm:t>
    </dgm:pt>
    <dgm:pt modelId="{89ADFBE0-41BA-4528-A1B2-78C922323951}" type="sibTrans" cxnId="{D105E9AA-1032-4F56-8488-04FEC3D7C549}">
      <dgm:prSet/>
      <dgm:spPr/>
      <dgm:t>
        <a:bodyPr/>
        <a:lstStyle/>
        <a:p>
          <a:endParaRPr lang="en-GB"/>
        </a:p>
      </dgm:t>
    </dgm:pt>
    <dgm:pt modelId="{9EFC957B-8704-47CC-8EAB-DE167EC796C3}">
      <dgm:prSet phldrT="[Text]"/>
      <dgm:spPr/>
      <dgm:t>
        <a:bodyPr/>
        <a:lstStyle/>
        <a:p>
          <a:r>
            <a:rPr lang="en-GB" b="1" dirty="0" smtClean="0"/>
            <a:t>the court can become quite a challenging environment if guardians, family court advisors and social workers are seen to not fully understand or lack knowledge of an individual family’s culture </a:t>
          </a:r>
          <a:r>
            <a:rPr lang="en-GB" b="1" dirty="0" smtClean="0"/>
            <a:t>family (BSCB, 2014).</a:t>
          </a:r>
          <a:r>
            <a:rPr lang="en-GB" b="1" dirty="0" smtClean="0"/>
            <a:t> </a:t>
          </a:r>
          <a:r>
            <a:rPr lang="en-GB" b="1" dirty="0" smtClean="0"/>
            <a:t>  </a:t>
          </a:r>
          <a:endParaRPr lang="en-GB" b="1" dirty="0"/>
        </a:p>
      </dgm:t>
    </dgm:pt>
    <dgm:pt modelId="{BBB6FF6E-8E45-40D8-8EE9-12C65CD0CEE0}" type="parTrans" cxnId="{C6E96CB7-890F-4BF5-AFE7-FB86A3C17E56}">
      <dgm:prSet/>
      <dgm:spPr/>
      <dgm:t>
        <a:bodyPr/>
        <a:lstStyle/>
        <a:p>
          <a:endParaRPr lang="en-GB"/>
        </a:p>
      </dgm:t>
    </dgm:pt>
    <dgm:pt modelId="{D88E80E7-9A2C-4C56-A7EC-027DDD8A6585}" type="sibTrans" cxnId="{C6E96CB7-890F-4BF5-AFE7-FB86A3C17E56}">
      <dgm:prSet/>
      <dgm:spPr/>
      <dgm:t>
        <a:bodyPr/>
        <a:lstStyle/>
        <a:p>
          <a:endParaRPr lang="en-GB"/>
        </a:p>
      </dgm:t>
    </dgm:pt>
    <dgm:pt modelId="{D6B88BB4-A636-4478-BA8B-C99FA5CBEA64}" type="pres">
      <dgm:prSet presAssocID="{5CA38AFD-8D0D-4BB5-9056-8411492ED6C7}" presName="Name0" presStyleCnt="0">
        <dgm:presLayoutVars>
          <dgm:dir/>
          <dgm:resizeHandles val="exact"/>
        </dgm:presLayoutVars>
      </dgm:prSet>
      <dgm:spPr/>
    </dgm:pt>
    <dgm:pt modelId="{F3F0F7F4-9143-41D4-B220-E18EDF913770}" type="pres">
      <dgm:prSet presAssocID="{5CA38AFD-8D0D-4BB5-9056-8411492ED6C7}" presName="cycle" presStyleCnt="0"/>
      <dgm:spPr/>
    </dgm:pt>
    <dgm:pt modelId="{4A987BA1-3F25-4085-964D-2A3F059CC0A6}" type="pres">
      <dgm:prSet presAssocID="{43E405BC-04A9-4F66-9B4E-5D3E3FAD4AC0}" presName="nodeFirstNode" presStyleLbl="node1" presStyleIdx="0" presStyleCnt="3">
        <dgm:presLayoutVars>
          <dgm:bulletEnabled val="1"/>
        </dgm:presLayoutVars>
      </dgm:prSet>
      <dgm:spPr/>
      <dgm:t>
        <a:bodyPr/>
        <a:lstStyle/>
        <a:p>
          <a:endParaRPr lang="en-GB"/>
        </a:p>
      </dgm:t>
    </dgm:pt>
    <dgm:pt modelId="{9753DDBC-82C0-4190-AFD4-CCA8A7BA513E}" type="pres">
      <dgm:prSet presAssocID="{E40A269E-0BBE-4696-A35E-684BD8E7FC71}" presName="sibTransFirstNode" presStyleLbl="bgShp" presStyleIdx="0" presStyleCnt="1"/>
      <dgm:spPr/>
    </dgm:pt>
    <dgm:pt modelId="{931A0E7B-31DB-4622-AC4F-AE278EE2E8B0}" type="pres">
      <dgm:prSet presAssocID="{EF01C04D-67CE-48CE-BAAD-E9D266A23520}" presName="nodeFollowingNodes" presStyleLbl="node1" presStyleIdx="1" presStyleCnt="3" custRadScaleRad="118531" custRadScaleInc="-34728">
        <dgm:presLayoutVars>
          <dgm:bulletEnabled val="1"/>
        </dgm:presLayoutVars>
      </dgm:prSet>
      <dgm:spPr/>
      <dgm:t>
        <a:bodyPr/>
        <a:lstStyle/>
        <a:p>
          <a:endParaRPr lang="en-GB"/>
        </a:p>
      </dgm:t>
    </dgm:pt>
    <dgm:pt modelId="{C2844D1B-959F-4313-8FE3-06C20640D036}" type="pres">
      <dgm:prSet presAssocID="{9EFC957B-8704-47CC-8EAB-DE167EC796C3}" presName="nodeFollowingNodes" presStyleLbl="node1" presStyleIdx="2" presStyleCnt="3" custRadScaleRad="114212" custRadScaleInc="34538">
        <dgm:presLayoutVars>
          <dgm:bulletEnabled val="1"/>
        </dgm:presLayoutVars>
      </dgm:prSet>
      <dgm:spPr/>
      <dgm:t>
        <a:bodyPr/>
        <a:lstStyle/>
        <a:p>
          <a:endParaRPr lang="en-GB"/>
        </a:p>
      </dgm:t>
    </dgm:pt>
  </dgm:ptLst>
  <dgm:cxnLst>
    <dgm:cxn modelId="{839C2E94-7F68-4794-8B04-2C5EB5931776}" type="presOf" srcId="{E40A269E-0BBE-4696-A35E-684BD8E7FC71}" destId="{9753DDBC-82C0-4190-AFD4-CCA8A7BA513E}" srcOrd="0" destOrd="0" presId="urn:microsoft.com/office/officeart/2005/8/layout/cycle3"/>
    <dgm:cxn modelId="{C6E96CB7-890F-4BF5-AFE7-FB86A3C17E56}" srcId="{5CA38AFD-8D0D-4BB5-9056-8411492ED6C7}" destId="{9EFC957B-8704-47CC-8EAB-DE167EC796C3}" srcOrd="2" destOrd="0" parTransId="{BBB6FF6E-8E45-40D8-8EE9-12C65CD0CEE0}" sibTransId="{D88E80E7-9A2C-4C56-A7EC-027DDD8A6585}"/>
    <dgm:cxn modelId="{D105E9AA-1032-4F56-8488-04FEC3D7C549}" srcId="{5CA38AFD-8D0D-4BB5-9056-8411492ED6C7}" destId="{EF01C04D-67CE-48CE-BAAD-E9D266A23520}" srcOrd="1" destOrd="0" parTransId="{B718B9CF-0792-4819-96C4-16E29A659AD4}" sibTransId="{89ADFBE0-41BA-4528-A1B2-78C922323951}"/>
    <dgm:cxn modelId="{648F3333-DBF9-4FD3-977A-B61A8D39A3B0}" type="presOf" srcId="{EF01C04D-67CE-48CE-BAAD-E9D266A23520}" destId="{931A0E7B-31DB-4622-AC4F-AE278EE2E8B0}" srcOrd="0" destOrd="0" presId="urn:microsoft.com/office/officeart/2005/8/layout/cycle3"/>
    <dgm:cxn modelId="{CAE80886-EA80-468E-AF33-79C064AB8245}" type="presOf" srcId="{5CA38AFD-8D0D-4BB5-9056-8411492ED6C7}" destId="{D6B88BB4-A636-4478-BA8B-C99FA5CBEA64}" srcOrd="0" destOrd="0" presId="urn:microsoft.com/office/officeart/2005/8/layout/cycle3"/>
    <dgm:cxn modelId="{24118746-250A-4755-AC24-B56FE35453A2}" srcId="{5CA38AFD-8D0D-4BB5-9056-8411492ED6C7}" destId="{43E405BC-04A9-4F66-9B4E-5D3E3FAD4AC0}" srcOrd="0" destOrd="0" parTransId="{7F128F97-8B9E-4E18-BE7E-32756B0D4D1A}" sibTransId="{E40A269E-0BBE-4696-A35E-684BD8E7FC71}"/>
    <dgm:cxn modelId="{862849B9-6368-4688-935A-CA4A86258BB4}" type="presOf" srcId="{43E405BC-04A9-4F66-9B4E-5D3E3FAD4AC0}" destId="{4A987BA1-3F25-4085-964D-2A3F059CC0A6}" srcOrd="0" destOrd="0" presId="urn:microsoft.com/office/officeart/2005/8/layout/cycle3"/>
    <dgm:cxn modelId="{F5F20400-083A-4819-877F-AAA349214782}" type="presOf" srcId="{9EFC957B-8704-47CC-8EAB-DE167EC796C3}" destId="{C2844D1B-959F-4313-8FE3-06C20640D036}" srcOrd="0" destOrd="0" presId="urn:microsoft.com/office/officeart/2005/8/layout/cycle3"/>
    <dgm:cxn modelId="{9C6994AC-C210-40D1-B95D-78A1E1973FB0}" type="presParOf" srcId="{D6B88BB4-A636-4478-BA8B-C99FA5CBEA64}" destId="{F3F0F7F4-9143-41D4-B220-E18EDF913770}" srcOrd="0" destOrd="0" presId="urn:microsoft.com/office/officeart/2005/8/layout/cycle3"/>
    <dgm:cxn modelId="{06DF4423-2F90-4CC7-851F-33CF33A4B4DE}" type="presParOf" srcId="{F3F0F7F4-9143-41D4-B220-E18EDF913770}" destId="{4A987BA1-3F25-4085-964D-2A3F059CC0A6}" srcOrd="0" destOrd="0" presId="urn:microsoft.com/office/officeart/2005/8/layout/cycle3"/>
    <dgm:cxn modelId="{554E4F22-C0C7-4483-BFD7-9927E4709D4F}" type="presParOf" srcId="{F3F0F7F4-9143-41D4-B220-E18EDF913770}" destId="{9753DDBC-82C0-4190-AFD4-CCA8A7BA513E}" srcOrd="1" destOrd="0" presId="urn:microsoft.com/office/officeart/2005/8/layout/cycle3"/>
    <dgm:cxn modelId="{0A6B33ED-2987-47DF-BE75-8E76D89FA137}" type="presParOf" srcId="{F3F0F7F4-9143-41D4-B220-E18EDF913770}" destId="{931A0E7B-31DB-4622-AC4F-AE278EE2E8B0}" srcOrd="2" destOrd="0" presId="urn:microsoft.com/office/officeart/2005/8/layout/cycle3"/>
    <dgm:cxn modelId="{27A0AB6D-38B3-415B-9D00-1504D32ED95F}" type="presParOf" srcId="{F3F0F7F4-9143-41D4-B220-E18EDF913770}" destId="{C2844D1B-959F-4313-8FE3-06C20640D036}"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65C9C-CFCF-4CD0-BF6D-FC9715D4C4E2}">
      <dsp:nvSpPr>
        <dsp:cNvPr id="0" name=""/>
        <dsp:cNvSpPr/>
      </dsp:nvSpPr>
      <dsp:spPr>
        <a:xfrm>
          <a:off x="6314848" y="1859975"/>
          <a:ext cx="1277697" cy="1277697"/>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solidFill>
                <a:sysClr val="window" lastClr="FFFFFF"/>
              </a:solidFill>
              <a:latin typeface="Calibri"/>
              <a:ea typeface="+mn-ea"/>
              <a:cs typeface="+mn-cs"/>
            </a:rPr>
            <a:t>Gypsy, Roma, Traveller</a:t>
          </a:r>
          <a:endParaRPr lang="en-GB" sz="1900" kern="1200" dirty="0">
            <a:solidFill>
              <a:sysClr val="window" lastClr="FFFFFF"/>
            </a:solidFill>
            <a:latin typeface="Calibri"/>
            <a:ea typeface="+mn-ea"/>
            <a:cs typeface="+mn-cs"/>
          </a:endParaRPr>
        </a:p>
      </dsp:txBody>
      <dsp:txXfrm>
        <a:off x="6501962" y="2047089"/>
        <a:ext cx="903469" cy="903469"/>
      </dsp:txXfrm>
    </dsp:sp>
    <dsp:sp modelId="{947410C0-23E5-45EB-BA73-5C2C37F480E0}">
      <dsp:nvSpPr>
        <dsp:cNvPr id="0" name=""/>
        <dsp:cNvSpPr/>
      </dsp:nvSpPr>
      <dsp:spPr>
        <a:xfrm rot="16209828">
          <a:off x="6735227" y="1237466"/>
          <a:ext cx="442910" cy="434417"/>
        </a:xfrm>
        <a:prstGeom prst="rightArrow">
          <a:avLst>
            <a:gd name="adj1" fmla="val 60000"/>
            <a:gd name="adj2" fmla="val 50000"/>
          </a:avLst>
        </a:prstGeom>
        <a:solidFill>
          <a:srgbClr val="C0504D">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a:off x="6800203" y="1389511"/>
        <a:ext cx="312585" cy="260651"/>
      </dsp:txXfrm>
    </dsp:sp>
    <dsp:sp modelId="{AC8BA76F-B644-42FB-8F50-927054A45DCE}">
      <dsp:nvSpPr>
        <dsp:cNvPr id="0" name=""/>
        <dsp:cNvSpPr/>
      </dsp:nvSpPr>
      <dsp:spPr>
        <a:xfrm>
          <a:off x="6448295" y="2145"/>
          <a:ext cx="1022158" cy="1022158"/>
        </a:xfrm>
        <a:prstGeom prst="ellipse">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Romani Gypsies</a:t>
          </a:r>
          <a:endParaRPr lang="en-GB" sz="1200" kern="1200" dirty="0">
            <a:solidFill>
              <a:sysClr val="window" lastClr="FFFFFF"/>
            </a:solidFill>
            <a:latin typeface="Calibri"/>
            <a:ea typeface="+mn-ea"/>
            <a:cs typeface="+mn-cs"/>
          </a:endParaRPr>
        </a:p>
      </dsp:txBody>
      <dsp:txXfrm>
        <a:off x="6597987" y="151837"/>
        <a:ext cx="722774" cy="722774"/>
      </dsp:txXfrm>
    </dsp:sp>
    <dsp:sp modelId="{599414A5-4215-4D1B-8D77-16ECAF950544}">
      <dsp:nvSpPr>
        <dsp:cNvPr id="0" name=""/>
        <dsp:cNvSpPr/>
      </dsp:nvSpPr>
      <dsp:spPr>
        <a:xfrm rot="18561242">
          <a:off x="7394098" y="1476458"/>
          <a:ext cx="439762" cy="434417"/>
        </a:xfrm>
        <a:prstGeom prst="rightArrow">
          <a:avLst>
            <a:gd name="adj1" fmla="val 60000"/>
            <a:gd name="adj2" fmla="val 50000"/>
          </a:avLst>
        </a:prstGeom>
        <a:solidFill>
          <a:srgbClr val="9BBB59">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a:off x="7417940" y="1613727"/>
        <a:ext cx="309437" cy="260651"/>
      </dsp:txXfrm>
    </dsp:sp>
    <dsp:sp modelId="{580202AD-50C3-4CEF-B145-268888DE7E8C}">
      <dsp:nvSpPr>
        <dsp:cNvPr id="0" name=""/>
        <dsp:cNvSpPr/>
      </dsp:nvSpPr>
      <dsp:spPr>
        <a:xfrm>
          <a:off x="7697946" y="456981"/>
          <a:ext cx="1022158" cy="1022158"/>
        </a:xfrm>
        <a:prstGeom prst="ellipse">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Irish Travellers</a:t>
          </a:r>
          <a:endParaRPr lang="en-GB" sz="1200" kern="1200" dirty="0">
            <a:solidFill>
              <a:sysClr val="window" lastClr="FFFFFF"/>
            </a:solidFill>
            <a:latin typeface="Calibri"/>
            <a:ea typeface="+mn-ea"/>
            <a:cs typeface="+mn-cs"/>
          </a:endParaRPr>
        </a:p>
      </dsp:txBody>
      <dsp:txXfrm>
        <a:off x="7847638" y="606673"/>
        <a:ext cx="722774" cy="722774"/>
      </dsp:txXfrm>
    </dsp:sp>
    <dsp:sp modelId="{8C3BE570-A48F-463C-8F8A-CAFE88DBBDC0}">
      <dsp:nvSpPr>
        <dsp:cNvPr id="0" name=""/>
        <dsp:cNvSpPr/>
      </dsp:nvSpPr>
      <dsp:spPr>
        <a:xfrm rot="20929967">
          <a:off x="7750661" y="2082048"/>
          <a:ext cx="427914" cy="434417"/>
        </a:xfrm>
        <a:prstGeom prst="rightArrow">
          <a:avLst>
            <a:gd name="adj1" fmla="val 60000"/>
            <a:gd name="adj2" fmla="val 50000"/>
          </a:avLst>
        </a:prstGeom>
        <a:solidFill>
          <a:srgbClr val="8064A2">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a:off x="7751876" y="2181362"/>
        <a:ext cx="299540" cy="260651"/>
      </dsp:txXfrm>
    </dsp:sp>
    <dsp:sp modelId="{4F7550F0-8E64-4873-B8AB-CFE14A766FA6}">
      <dsp:nvSpPr>
        <dsp:cNvPr id="0" name=""/>
        <dsp:cNvSpPr/>
      </dsp:nvSpPr>
      <dsp:spPr>
        <a:xfrm>
          <a:off x="8362872" y="1608666"/>
          <a:ext cx="1022158" cy="1022158"/>
        </a:xfrm>
        <a:prstGeom prst="ellipse">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Scottish Travellers</a:t>
          </a:r>
          <a:endParaRPr lang="en-GB" sz="1200" kern="1200" dirty="0">
            <a:solidFill>
              <a:sysClr val="window" lastClr="FFFFFF"/>
            </a:solidFill>
            <a:latin typeface="Calibri"/>
            <a:ea typeface="+mn-ea"/>
            <a:cs typeface="+mn-cs"/>
          </a:endParaRPr>
        </a:p>
      </dsp:txBody>
      <dsp:txXfrm>
        <a:off x="8512564" y="1758358"/>
        <a:ext cx="722774" cy="722774"/>
      </dsp:txXfrm>
    </dsp:sp>
    <dsp:sp modelId="{8D8F1A1D-6DA6-46CD-9B64-30E1151B579B}">
      <dsp:nvSpPr>
        <dsp:cNvPr id="0" name=""/>
        <dsp:cNvSpPr/>
      </dsp:nvSpPr>
      <dsp:spPr>
        <a:xfrm rot="1730895">
          <a:off x="7637718" y="2772087"/>
          <a:ext cx="412735" cy="434417"/>
        </a:xfrm>
        <a:prstGeom prst="rightArrow">
          <a:avLst>
            <a:gd name="adj1" fmla="val 60000"/>
            <a:gd name="adj2" fmla="val 50000"/>
          </a:avLst>
        </a:prstGeom>
        <a:solidFill>
          <a:srgbClr val="4BACC6">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a:off x="7645401" y="2829099"/>
        <a:ext cx="288915" cy="260651"/>
      </dsp:txXfrm>
    </dsp:sp>
    <dsp:sp modelId="{91D2EC4A-AE40-4BFF-B5DB-20A80B571B72}">
      <dsp:nvSpPr>
        <dsp:cNvPr id="0" name=""/>
        <dsp:cNvSpPr/>
      </dsp:nvSpPr>
      <dsp:spPr>
        <a:xfrm>
          <a:off x="8131945" y="2918313"/>
          <a:ext cx="1022158" cy="1022158"/>
        </a:xfrm>
        <a:prstGeom prst="ellipse">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Welsh Travellers</a:t>
          </a:r>
          <a:endParaRPr lang="en-GB" sz="1200" kern="1200" dirty="0">
            <a:solidFill>
              <a:sysClr val="window" lastClr="FFFFFF"/>
            </a:solidFill>
            <a:latin typeface="Calibri"/>
            <a:ea typeface="+mn-ea"/>
            <a:cs typeface="+mn-cs"/>
          </a:endParaRPr>
        </a:p>
      </dsp:txBody>
      <dsp:txXfrm>
        <a:off x="8281637" y="3068005"/>
        <a:ext cx="722774" cy="722774"/>
      </dsp:txXfrm>
    </dsp:sp>
    <dsp:sp modelId="{6A015458-0BE4-4E61-9C9D-E4877D030591}">
      <dsp:nvSpPr>
        <dsp:cNvPr id="0" name=""/>
        <dsp:cNvSpPr/>
      </dsp:nvSpPr>
      <dsp:spPr>
        <a:xfrm rot="4164807">
          <a:off x="7106799" y="3223477"/>
          <a:ext cx="401337" cy="434417"/>
        </a:xfrm>
        <a:prstGeom prst="rightArrow">
          <a:avLst>
            <a:gd name="adj1" fmla="val 60000"/>
            <a:gd name="adj2" fmla="val 50000"/>
          </a:avLst>
        </a:prstGeom>
        <a:solidFill>
          <a:srgbClr val="F79646">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a:off x="7145832" y="3254004"/>
        <a:ext cx="280936" cy="260651"/>
      </dsp:txXfrm>
    </dsp:sp>
    <dsp:sp modelId="{F8483A02-666C-428B-8372-3768CD81F10D}">
      <dsp:nvSpPr>
        <dsp:cNvPr id="0" name=""/>
        <dsp:cNvSpPr/>
      </dsp:nvSpPr>
      <dsp:spPr>
        <a:xfrm>
          <a:off x="7113220" y="3773125"/>
          <a:ext cx="1022158" cy="1022158"/>
        </a:xfrm>
        <a:prstGeom prst="ellipse">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Roma</a:t>
          </a:r>
          <a:endParaRPr lang="en-GB" sz="1200" kern="1200" dirty="0">
            <a:solidFill>
              <a:sysClr val="window" lastClr="FFFFFF"/>
            </a:solidFill>
            <a:latin typeface="Calibri"/>
            <a:ea typeface="+mn-ea"/>
            <a:cs typeface="+mn-cs"/>
          </a:endParaRPr>
        </a:p>
      </dsp:txBody>
      <dsp:txXfrm>
        <a:off x="7262912" y="3922817"/>
        <a:ext cx="722774" cy="722774"/>
      </dsp:txXfrm>
    </dsp:sp>
    <dsp:sp modelId="{09FB660B-F668-4121-B7B9-39E6AB9A926B}">
      <dsp:nvSpPr>
        <dsp:cNvPr id="0" name=""/>
        <dsp:cNvSpPr/>
      </dsp:nvSpPr>
      <dsp:spPr>
        <a:xfrm rot="6615995">
          <a:off x="6406239" y="3223635"/>
          <a:ext cx="399237" cy="434417"/>
        </a:xfrm>
        <a:prstGeom prst="rightArrow">
          <a:avLst>
            <a:gd name="adj1" fmla="val 60000"/>
            <a:gd name="adj2" fmla="val 50000"/>
          </a:avLst>
        </a:prstGeom>
        <a:solidFill>
          <a:srgbClr val="C0504D">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rot="10800000">
        <a:off x="6486868" y="3254340"/>
        <a:ext cx="279466" cy="260651"/>
      </dsp:txXfrm>
    </dsp:sp>
    <dsp:sp modelId="{B8C78D07-9347-42A9-9C17-F578A62D8556}">
      <dsp:nvSpPr>
        <dsp:cNvPr id="0" name=""/>
        <dsp:cNvSpPr/>
      </dsp:nvSpPr>
      <dsp:spPr>
        <a:xfrm>
          <a:off x="5783369" y="3773125"/>
          <a:ext cx="1022158" cy="1022158"/>
        </a:xfrm>
        <a:prstGeom prst="ellipse">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New  Travellers</a:t>
          </a:r>
          <a:endParaRPr lang="en-GB" sz="1200" kern="1200" dirty="0">
            <a:solidFill>
              <a:sysClr val="window" lastClr="FFFFFF"/>
            </a:solidFill>
            <a:latin typeface="Calibri"/>
            <a:ea typeface="+mn-ea"/>
            <a:cs typeface="+mn-cs"/>
          </a:endParaRPr>
        </a:p>
      </dsp:txBody>
      <dsp:txXfrm>
        <a:off x="5933061" y="3922817"/>
        <a:ext cx="722774" cy="722774"/>
      </dsp:txXfrm>
    </dsp:sp>
    <dsp:sp modelId="{50EA2E64-9497-448E-B2AE-314C1693808F}">
      <dsp:nvSpPr>
        <dsp:cNvPr id="0" name=""/>
        <dsp:cNvSpPr/>
      </dsp:nvSpPr>
      <dsp:spPr>
        <a:xfrm rot="9059291">
          <a:off x="5865192" y="2772290"/>
          <a:ext cx="407469" cy="434417"/>
        </a:xfrm>
        <a:prstGeom prst="rightArrow">
          <a:avLst>
            <a:gd name="adj1" fmla="val 60000"/>
            <a:gd name="adj2" fmla="val 50000"/>
          </a:avLst>
        </a:prstGeom>
        <a:solidFill>
          <a:srgbClr val="9BBB59">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rot="10800000">
        <a:off x="5979764" y="2829530"/>
        <a:ext cx="285228" cy="260651"/>
      </dsp:txXfrm>
    </dsp:sp>
    <dsp:sp modelId="{2611ED37-956D-4B28-B43C-90051D9B6951}">
      <dsp:nvSpPr>
        <dsp:cNvPr id="0" name=""/>
        <dsp:cNvSpPr/>
      </dsp:nvSpPr>
      <dsp:spPr>
        <a:xfrm>
          <a:off x="4764644" y="2918313"/>
          <a:ext cx="1022158" cy="1022158"/>
        </a:xfrm>
        <a:prstGeom prst="ellipse">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Circus People</a:t>
          </a:r>
          <a:endParaRPr lang="en-GB" sz="1200" kern="1200" dirty="0">
            <a:solidFill>
              <a:sysClr val="window" lastClr="FFFFFF"/>
            </a:solidFill>
            <a:latin typeface="Calibri"/>
            <a:ea typeface="+mn-ea"/>
            <a:cs typeface="+mn-cs"/>
          </a:endParaRPr>
        </a:p>
      </dsp:txBody>
      <dsp:txXfrm>
        <a:off x="4914336" y="3068005"/>
        <a:ext cx="722774" cy="722774"/>
      </dsp:txXfrm>
    </dsp:sp>
    <dsp:sp modelId="{CAC2ED06-1C1E-4A00-BDAE-9D937D072529}">
      <dsp:nvSpPr>
        <dsp:cNvPr id="0" name=""/>
        <dsp:cNvSpPr/>
      </dsp:nvSpPr>
      <dsp:spPr>
        <a:xfrm rot="11473917">
          <a:off x="5737295" y="2081958"/>
          <a:ext cx="422011" cy="434417"/>
        </a:xfrm>
        <a:prstGeom prst="rightArrow">
          <a:avLst>
            <a:gd name="adj1" fmla="val 60000"/>
            <a:gd name="adj2" fmla="val 50000"/>
          </a:avLst>
        </a:prstGeom>
        <a:solidFill>
          <a:srgbClr val="8064A2">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rot="10800000">
        <a:off x="5862686" y="2181171"/>
        <a:ext cx="295408" cy="260651"/>
      </dsp:txXfrm>
    </dsp:sp>
    <dsp:sp modelId="{820BEB20-0AFD-430E-BF90-451D63504F53}">
      <dsp:nvSpPr>
        <dsp:cNvPr id="0" name=""/>
        <dsp:cNvSpPr/>
      </dsp:nvSpPr>
      <dsp:spPr>
        <a:xfrm>
          <a:off x="4533718" y="1608666"/>
          <a:ext cx="1022158" cy="1022158"/>
        </a:xfrm>
        <a:prstGeom prst="ellipse">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Boat People</a:t>
          </a:r>
          <a:endParaRPr lang="en-GB" sz="1200" kern="1200" dirty="0">
            <a:solidFill>
              <a:sysClr val="window" lastClr="FFFFFF"/>
            </a:solidFill>
            <a:latin typeface="Calibri"/>
            <a:ea typeface="+mn-ea"/>
            <a:cs typeface="+mn-cs"/>
          </a:endParaRPr>
        </a:p>
      </dsp:txBody>
      <dsp:txXfrm>
        <a:off x="4683410" y="1758358"/>
        <a:ext cx="722774" cy="722774"/>
      </dsp:txXfrm>
    </dsp:sp>
    <dsp:sp modelId="{A17E7BD9-12E8-43EC-BDCE-12B2726B063D}">
      <dsp:nvSpPr>
        <dsp:cNvPr id="0" name=""/>
        <dsp:cNvSpPr/>
      </dsp:nvSpPr>
      <dsp:spPr>
        <a:xfrm rot="13854059">
          <a:off x="6081223" y="1476230"/>
          <a:ext cx="435956" cy="434417"/>
        </a:xfrm>
        <a:prstGeom prst="rightArrow">
          <a:avLst>
            <a:gd name="adj1" fmla="val 60000"/>
            <a:gd name="adj2" fmla="val 50000"/>
          </a:avLst>
        </a:prstGeom>
        <a:solidFill>
          <a:srgbClr val="4BACC6">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rot="10800000">
        <a:off x="6187481" y="1613683"/>
        <a:ext cx="305631" cy="260651"/>
      </dsp:txXfrm>
    </dsp:sp>
    <dsp:sp modelId="{973FB81A-AD6D-4744-9169-531F3E947B6C}">
      <dsp:nvSpPr>
        <dsp:cNvPr id="0" name=""/>
        <dsp:cNvSpPr/>
      </dsp:nvSpPr>
      <dsp:spPr>
        <a:xfrm>
          <a:off x="5198644" y="456981"/>
          <a:ext cx="1022158" cy="1022158"/>
        </a:xfrm>
        <a:prstGeom prst="ellipse">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ysClr val="window" lastClr="FFFFFF"/>
              </a:solidFill>
              <a:latin typeface="Calibri"/>
              <a:ea typeface="+mn-ea"/>
              <a:cs typeface="+mn-cs"/>
            </a:rPr>
            <a:t> Fairground and Show People</a:t>
          </a:r>
          <a:endParaRPr lang="en-GB" sz="1200" kern="1200" dirty="0">
            <a:solidFill>
              <a:sysClr val="window" lastClr="FFFFFF"/>
            </a:solidFill>
            <a:latin typeface="Calibri"/>
            <a:ea typeface="+mn-ea"/>
            <a:cs typeface="+mn-cs"/>
          </a:endParaRPr>
        </a:p>
      </dsp:txBody>
      <dsp:txXfrm>
        <a:off x="5348336" y="606673"/>
        <a:ext cx="722774" cy="722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3DDBC-82C0-4190-AFD4-CCA8A7BA513E}">
      <dsp:nvSpPr>
        <dsp:cNvPr id="0" name=""/>
        <dsp:cNvSpPr/>
      </dsp:nvSpPr>
      <dsp:spPr>
        <a:xfrm>
          <a:off x="2033976" y="-114929"/>
          <a:ext cx="4591953" cy="4591953"/>
        </a:xfrm>
        <a:prstGeom prst="circularArrow">
          <a:avLst>
            <a:gd name="adj1" fmla="val 4668"/>
            <a:gd name="adj2" fmla="val 272909"/>
            <a:gd name="adj3" fmla="val 12870159"/>
            <a:gd name="adj4" fmla="val 18004462"/>
            <a:gd name="adj5" fmla="val 484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987BA1-3F25-4085-964D-2A3F059CC0A6}">
      <dsp:nvSpPr>
        <dsp:cNvPr id="0" name=""/>
        <dsp:cNvSpPr/>
      </dsp:nvSpPr>
      <dsp:spPr>
        <a:xfrm>
          <a:off x="2816160" y="1310"/>
          <a:ext cx="3027584" cy="151379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“There are signs of significant concern in relation to his cognitive and emotional development. Although these in part may be culturally determined, this does not mean [the child] cannot learn”</a:t>
          </a:r>
          <a:endParaRPr lang="en-GB" sz="1200" b="1" kern="1200" dirty="0"/>
        </a:p>
      </dsp:txBody>
      <dsp:txXfrm>
        <a:off x="2890057" y="75207"/>
        <a:ext cx="2879790" cy="1365998"/>
      </dsp:txXfrm>
    </dsp:sp>
    <dsp:sp modelId="{931A0E7B-31DB-4622-AC4F-AE278EE2E8B0}">
      <dsp:nvSpPr>
        <dsp:cNvPr id="0" name=""/>
        <dsp:cNvSpPr/>
      </dsp:nvSpPr>
      <dsp:spPr>
        <a:xfrm>
          <a:off x="4464977" y="1650126"/>
          <a:ext cx="3027584" cy="1513792"/>
        </a:xfrm>
        <a:prstGeom prst="round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“[the child] is at risk of not meeting his cognitive abilities which is due to a lack of concentration and ability to memorise. I think he is capable of learning but he is not receiving adequate emotional and cognitive stimuli. This is in part related to the culture he finds himself in” </a:t>
          </a:r>
          <a:endParaRPr lang="en-GB" sz="1200" b="1" kern="1200" dirty="0"/>
        </a:p>
      </dsp:txBody>
      <dsp:txXfrm>
        <a:off x="4538874" y="1724023"/>
        <a:ext cx="2879790" cy="1365998"/>
      </dsp:txXfrm>
    </dsp:sp>
    <dsp:sp modelId="{C2844D1B-959F-4313-8FE3-06C20640D036}">
      <dsp:nvSpPr>
        <dsp:cNvPr id="0" name=""/>
        <dsp:cNvSpPr/>
      </dsp:nvSpPr>
      <dsp:spPr>
        <a:xfrm>
          <a:off x="2816160" y="3298943"/>
          <a:ext cx="3027584" cy="1513792"/>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“[the child] should not be allowed unsupervised contact as the Gypsy family will abduct him”  </a:t>
          </a:r>
          <a:r>
            <a:rPr lang="en-GB" sz="1200" kern="1200" dirty="0" smtClean="0"/>
            <a:t>  </a:t>
          </a:r>
          <a:endParaRPr lang="en-GB" sz="1200" kern="1200" dirty="0"/>
        </a:p>
      </dsp:txBody>
      <dsp:txXfrm>
        <a:off x="2890057" y="3372840"/>
        <a:ext cx="2879790" cy="1365998"/>
      </dsp:txXfrm>
    </dsp:sp>
    <dsp:sp modelId="{A1E12AE1-F583-415C-AD76-437AE497AD10}">
      <dsp:nvSpPr>
        <dsp:cNvPr id="0" name=""/>
        <dsp:cNvSpPr/>
      </dsp:nvSpPr>
      <dsp:spPr>
        <a:xfrm>
          <a:off x="1167344" y="1650126"/>
          <a:ext cx="3027584" cy="1513792"/>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 The harm [the child] suffers relates to being exposed to the oppositional behaviour of the grandmother…as seen in Travellers”</a:t>
          </a:r>
          <a:endParaRPr lang="en-GB" sz="1200" b="1" kern="1200" dirty="0"/>
        </a:p>
      </dsp:txBody>
      <dsp:txXfrm>
        <a:off x="1241241" y="1724023"/>
        <a:ext cx="2879790" cy="13659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3DDBC-82C0-4190-AFD4-CCA8A7BA513E}">
      <dsp:nvSpPr>
        <dsp:cNvPr id="0" name=""/>
        <dsp:cNvSpPr/>
      </dsp:nvSpPr>
      <dsp:spPr>
        <a:xfrm>
          <a:off x="1954002" y="-286158"/>
          <a:ext cx="4751901" cy="4751901"/>
        </a:xfrm>
        <a:prstGeom prst="circularArrow">
          <a:avLst>
            <a:gd name="adj1" fmla="val 5689"/>
            <a:gd name="adj2" fmla="val 340510"/>
            <a:gd name="adj3" fmla="val 12358299"/>
            <a:gd name="adj4" fmla="val 18315306"/>
            <a:gd name="adj5" fmla="val 5908"/>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987BA1-3F25-4085-964D-2A3F059CC0A6}">
      <dsp:nvSpPr>
        <dsp:cNvPr id="0" name=""/>
        <dsp:cNvSpPr/>
      </dsp:nvSpPr>
      <dsp:spPr>
        <a:xfrm>
          <a:off x="2636450" y="566"/>
          <a:ext cx="3387004" cy="169350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During the positive suitability assessments children can be placed with friends and families because, in situations where parents are unable to care for their children, it is believed that they should be cared for by their extended family (BSCB, 2014).</a:t>
          </a:r>
          <a:endParaRPr lang="en-GB" sz="1300" b="1" kern="1200" dirty="0"/>
        </a:p>
      </dsp:txBody>
      <dsp:txXfrm>
        <a:off x="2719120" y="83236"/>
        <a:ext cx="3221664" cy="1528162"/>
      </dsp:txXfrm>
    </dsp:sp>
    <dsp:sp modelId="{931A0E7B-31DB-4622-AC4F-AE278EE2E8B0}">
      <dsp:nvSpPr>
        <dsp:cNvPr id="0" name=""/>
        <dsp:cNvSpPr/>
      </dsp:nvSpPr>
      <dsp:spPr>
        <a:xfrm>
          <a:off x="5100837" y="2026176"/>
          <a:ext cx="3387004" cy="1693502"/>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As well as creating opportunities for interfamilial conflict, which if not fully anticipated can escalate in some very violent ways, family members can also feel obliged to accept responsibility for children and large sibling groups even if they do not have the resources to do so (Harrington, 2014).</a:t>
          </a:r>
        </a:p>
      </dsp:txBody>
      <dsp:txXfrm>
        <a:off x="5183507" y="2108846"/>
        <a:ext cx="3221664" cy="1528162"/>
      </dsp:txXfrm>
    </dsp:sp>
    <dsp:sp modelId="{C2844D1B-959F-4313-8FE3-06C20640D036}">
      <dsp:nvSpPr>
        <dsp:cNvPr id="0" name=""/>
        <dsp:cNvSpPr/>
      </dsp:nvSpPr>
      <dsp:spPr>
        <a:xfrm>
          <a:off x="261715" y="2035231"/>
          <a:ext cx="3387004" cy="1693502"/>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the court can become quite a challenging environment if guardians, family court advisors and social workers are seen to not fully understand or lack knowledge of an individual family’s culture </a:t>
          </a:r>
          <a:r>
            <a:rPr lang="en-GB" sz="1300" b="1" kern="1200" dirty="0" smtClean="0"/>
            <a:t>family (BSCB, 2014).</a:t>
          </a:r>
          <a:r>
            <a:rPr lang="en-GB" sz="1300" b="1" kern="1200" dirty="0" smtClean="0"/>
            <a:t> </a:t>
          </a:r>
          <a:r>
            <a:rPr lang="en-GB" sz="1300" b="1" kern="1200" dirty="0" smtClean="0"/>
            <a:t>  </a:t>
          </a:r>
          <a:endParaRPr lang="en-GB" sz="1300" b="1" kern="1200" dirty="0"/>
        </a:p>
      </dsp:txBody>
      <dsp:txXfrm>
        <a:off x="344385" y="2117901"/>
        <a:ext cx="3221664" cy="152816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31248" y="4250730"/>
            <a:ext cx="8394915" cy="1178657"/>
          </a:xfrm>
        </p:spPr>
        <p:txBody>
          <a:bodyPr anchor="b">
            <a:normAutofit/>
          </a:bodyPr>
          <a:lstStyle>
            <a:lvl1pPr algn="l">
              <a:defRPr sz="4000" b="1">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424" y="5530579"/>
            <a:ext cx="8388738" cy="738416"/>
          </a:xfrm>
        </p:spPr>
        <p:txBody>
          <a:bodyPr>
            <a:noAutofit/>
          </a:bodyPr>
          <a:lstStyle>
            <a:lvl1pPr marL="0" indent="0" algn="l">
              <a:buNone/>
              <a:defRPr sz="24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a:xfrm>
            <a:off x="134376" y="6356355"/>
            <a:ext cx="792377" cy="365125"/>
          </a:xfrm>
        </p:spPr>
        <p:txBody>
          <a:bodyPr/>
          <a:lstStyle/>
          <a:p>
            <a:fld id="{155FF451-1B74-4171-8A20-EBD1BB18EAD7}" type="datetimeFigureOut">
              <a:rPr lang="en-GB" smtClean="0"/>
              <a:t>13/02/2017</a:t>
            </a:fld>
            <a:endParaRPr lang="en-GB"/>
          </a:p>
        </p:txBody>
      </p:sp>
      <p:sp>
        <p:nvSpPr>
          <p:cNvPr id="5" name="Footer Placeholder 4"/>
          <p:cNvSpPr>
            <a:spLocks noGrp="1"/>
          </p:cNvSpPr>
          <p:nvPr>
            <p:ph type="ftr" sz="quarter" idx="11"/>
          </p:nvPr>
        </p:nvSpPr>
        <p:spPr>
          <a:xfrm>
            <a:off x="977723" y="6356355"/>
            <a:ext cx="6024439" cy="365125"/>
          </a:xfrm>
        </p:spPr>
        <p:txBody>
          <a:bodyPr/>
          <a:lstStyle/>
          <a:p>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4704" y="824311"/>
            <a:ext cx="5217811" cy="2700000"/>
          </a:xfrm>
          <a:prstGeom prst="rect">
            <a:avLst/>
          </a:prstGeom>
        </p:spPr>
      </p:pic>
    </p:spTree>
    <p:extLst>
      <p:ext uri="{BB962C8B-B14F-4D97-AF65-F5344CB8AC3E}">
        <p14:creationId xmlns:p14="http://schemas.microsoft.com/office/powerpoint/2010/main" val="8170656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9"/>
            <a:ext cx="6642000" cy="1325563"/>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5FF451-1B74-4171-8A20-EBD1BB18EAD7}"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418446-4D47-40E3-B0F6-47F5245B2B07}" type="slidenum">
              <a:rPr lang="en-GB" smtClean="0"/>
              <a:t>‹#›</a:t>
            </a:fld>
            <a:endParaRPr lang="en-GB"/>
          </a:p>
        </p:txBody>
      </p:sp>
      <p:pic>
        <p:nvPicPr>
          <p:cNvPr id="8" name="Content Placeholder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90532" y="666064"/>
            <a:ext cx="1431000" cy="750847"/>
          </a:xfrm>
          <a:prstGeom prst="rect">
            <a:avLst/>
          </a:prstGeom>
        </p:spPr>
      </p:pic>
    </p:spTree>
    <p:extLst>
      <p:ext uri="{BB962C8B-B14F-4D97-AF65-F5344CB8AC3E}">
        <p14:creationId xmlns:p14="http://schemas.microsoft.com/office/powerpoint/2010/main" val="222569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5FF451-1B74-4171-8A20-EBD1BB18EAD7}"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418446-4D47-40E3-B0F6-47F5245B2B07}" type="slidenum">
              <a:rPr lang="en-GB" smtClean="0"/>
              <a:t>‹#›</a:t>
            </a:fld>
            <a:endParaRPr lang="en-GB"/>
          </a:p>
        </p:txBody>
      </p:sp>
    </p:spTree>
    <p:extLst>
      <p:ext uri="{BB962C8B-B14F-4D97-AF65-F5344CB8AC3E}">
        <p14:creationId xmlns:p14="http://schemas.microsoft.com/office/powerpoint/2010/main" val="20884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9"/>
            <a:ext cx="6642000" cy="1325563"/>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628651" y="1825625"/>
            <a:ext cx="78867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5FF451-1B74-4171-8A20-EBD1BB18EAD7}"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418446-4D47-40E3-B0F6-47F5245B2B07}" type="slidenum">
              <a:rPr lang="en-GB" smtClean="0"/>
              <a:t>‹#›</a:t>
            </a:fld>
            <a:endParaRPr lang="en-GB"/>
          </a:p>
        </p:txBody>
      </p:sp>
      <p:pic>
        <p:nvPicPr>
          <p:cNvPr id="8" name="Content Placeholder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90532" y="666064"/>
            <a:ext cx="1431000" cy="750847"/>
          </a:xfrm>
          <a:prstGeom prst="rect">
            <a:avLst/>
          </a:prstGeom>
        </p:spPr>
      </p:pic>
      <p:cxnSp>
        <p:nvCxnSpPr>
          <p:cNvPr id="9" name="Straight Connector 8"/>
          <p:cNvCxnSpPr/>
          <p:nvPr userDrawn="1"/>
        </p:nvCxnSpPr>
        <p:spPr>
          <a:xfrm>
            <a:off x="628650" y="1690691"/>
            <a:ext cx="5400000" cy="0"/>
          </a:xfrm>
          <a:prstGeom prst="line">
            <a:avLst/>
          </a:prstGeom>
          <a:ln w="28575">
            <a:solidFill>
              <a:srgbClr val="C60C3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86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4470399"/>
            <a:ext cx="7886700" cy="1024948"/>
          </a:xfrm>
        </p:spPr>
        <p:txBody>
          <a:bodyPr anchor="b">
            <a:normAutofit/>
          </a:bodyPr>
          <a:lstStyle>
            <a:lvl1pPr>
              <a:defRPr sz="3600"/>
            </a:lvl1pPr>
          </a:lstStyle>
          <a:p>
            <a:r>
              <a:rPr lang="en-US" smtClean="0"/>
              <a:t>Click to edit Master title style</a:t>
            </a:r>
            <a:endParaRPr lang="en-GB" dirty="0"/>
          </a:p>
        </p:txBody>
      </p:sp>
      <p:sp>
        <p:nvSpPr>
          <p:cNvPr id="3" name="Text Placeholder 2"/>
          <p:cNvSpPr>
            <a:spLocks noGrp="1"/>
          </p:cNvSpPr>
          <p:nvPr>
            <p:ph type="body" idx="1"/>
          </p:nvPr>
        </p:nvSpPr>
        <p:spPr>
          <a:xfrm>
            <a:off x="623888" y="5532582"/>
            <a:ext cx="7886700" cy="557068"/>
          </a:xfrm>
        </p:spPr>
        <p:txBody>
          <a:bodyPr>
            <a:normAutofit/>
          </a:bodyPr>
          <a:lstStyle>
            <a:lvl1pPr marL="0" indent="0">
              <a:buNone/>
              <a:defRPr sz="24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FF451-1B74-4171-8A20-EBD1BB18EAD7}"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418446-4D47-40E3-B0F6-47F5245B2B07}" type="slidenum">
              <a:rPr lang="en-GB" smtClean="0"/>
              <a:t>‹#›</a:t>
            </a:fld>
            <a:endParaRPr lang="en-GB"/>
          </a:p>
        </p:txBody>
      </p:sp>
      <p:sp>
        <p:nvSpPr>
          <p:cNvPr id="7" name="Rectangle 6"/>
          <p:cNvSpPr/>
          <p:nvPr userDrawn="1"/>
        </p:nvSpPr>
        <p:spPr>
          <a:xfrm>
            <a:off x="628651" y="147052"/>
            <a:ext cx="1931552" cy="4286112"/>
          </a:xfrm>
          <a:prstGeom prst="rect">
            <a:avLst/>
          </a:prstGeom>
          <a:solidFill>
            <a:srgbClr val="C60C3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9" name="Rectangle 8"/>
          <p:cNvSpPr/>
          <p:nvPr userDrawn="1"/>
        </p:nvSpPr>
        <p:spPr>
          <a:xfrm>
            <a:off x="2635687" y="147052"/>
            <a:ext cx="1931552" cy="4286112"/>
          </a:xfrm>
          <a:prstGeom prst="rect">
            <a:avLst/>
          </a:prstGeom>
          <a:solidFill>
            <a:srgbClr val="C60C3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4642723" y="147052"/>
            <a:ext cx="1931552" cy="4286112"/>
          </a:xfrm>
          <a:prstGeom prst="rect">
            <a:avLst/>
          </a:prstGeom>
          <a:solidFill>
            <a:srgbClr val="C60C3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649759" y="147052"/>
            <a:ext cx="1931552" cy="4286112"/>
          </a:xfrm>
          <a:prstGeom prst="rect">
            <a:avLst/>
          </a:prstGeom>
          <a:solidFill>
            <a:srgbClr val="C60C3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53553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9"/>
            <a:ext cx="6642000" cy="1325563"/>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5FF451-1B74-4171-8A20-EBD1BB18EAD7}"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418446-4D47-40E3-B0F6-47F5245B2B07}" type="slidenum">
              <a:rPr lang="en-GB" smtClean="0"/>
              <a:t>‹#›</a:t>
            </a:fld>
            <a:endParaRPr lang="en-GB"/>
          </a:p>
        </p:txBody>
      </p:sp>
      <p:cxnSp>
        <p:nvCxnSpPr>
          <p:cNvPr id="9" name="Straight Connector 8"/>
          <p:cNvCxnSpPr/>
          <p:nvPr userDrawn="1"/>
        </p:nvCxnSpPr>
        <p:spPr>
          <a:xfrm>
            <a:off x="628650" y="1690691"/>
            <a:ext cx="5400000" cy="0"/>
          </a:xfrm>
          <a:prstGeom prst="line">
            <a:avLst/>
          </a:prstGeom>
          <a:ln w="28575">
            <a:solidFill>
              <a:srgbClr val="C60C30"/>
            </a:solidFill>
          </a:ln>
        </p:spPr>
        <p:style>
          <a:lnRef idx="1">
            <a:schemeClr val="accent1"/>
          </a:lnRef>
          <a:fillRef idx="0">
            <a:schemeClr val="accent1"/>
          </a:fillRef>
          <a:effectRef idx="0">
            <a:schemeClr val="accent1"/>
          </a:effectRef>
          <a:fontRef idx="minor">
            <a:schemeClr val="tx1"/>
          </a:fontRef>
        </p:style>
      </p:cxnSp>
      <p:pic>
        <p:nvPicPr>
          <p:cNvPr id="12" name="Content Placeholder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90532" y="666064"/>
            <a:ext cx="1431000" cy="750847"/>
          </a:xfrm>
          <a:prstGeom prst="rect">
            <a:avLst/>
          </a:prstGeom>
        </p:spPr>
      </p:pic>
    </p:spTree>
    <p:extLst>
      <p:ext uri="{BB962C8B-B14F-4D97-AF65-F5344CB8AC3E}">
        <p14:creationId xmlns:p14="http://schemas.microsoft.com/office/powerpoint/2010/main" val="327980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0" y="365129"/>
            <a:ext cx="6642000" cy="1325563"/>
          </a:xfrm>
        </p:spPr>
        <p:txBody>
          <a:bodyPr/>
          <a:lstStyle>
            <a:lvl1pPr>
              <a:defRPr b="1"/>
            </a:lvl1pPr>
          </a:lstStyle>
          <a:p>
            <a:r>
              <a:rPr lang="en-US" smtClean="0"/>
              <a:t>Click to edit Master title style</a:t>
            </a:r>
            <a:endParaRPr lang="en-GB" dirty="0"/>
          </a:p>
        </p:txBody>
      </p:sp>
      <p:sp>
        <p:nvSpPr>
          <p:cNvPr id="3" name="Text Placeholder 2"/>
          <p:cNvSpPr>
            <a:spLocks noGrp="1"/>
          </p:cNvSpPr>
          <p:nvPr>
            <p:ph type="body" idx="1"/>
          </p:nvPr>
        </p:nvSpPr>
        <p:spPr>
          <a:xfrm>
            <a:off x="629842" y="1861248"/>
            <a:ext cx="3868340" cy="816827"/>
          </a:xfrm>
        </p:spPr>
        <p:txBody>
          <a:bodyPr anchor="b">
            <a:noAutofit/>
          </a:bodyPr>
          <a:lstStyle>
            <a:lvl1pPr marL="0" indent="0">
              <a:buNone/>
              <a:defRPr sz="2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743201"/>
            <a:ext cx="3868340" cy="3446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2" y="1861244"/>
            <a:ext cx="3887391" cy="816827"/>
          </a:xfrm>
        </p:spPr>
        <p:txBody>
          <a:bodyPr anchor="b">
            <a:noAutofit/>
          </a:bodyPr>
          <a:lstStyle>
            <a:lvl1pPr marL="0" indent="0">
              <a:buNone/>
              <a:defRPr sz="2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743199"/>
            <a:ext cx="3887391" cy="34464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5FF451-1B74-4171-8A20-EBD1BB18EAD7}" type="datetimeFigureOut">
              <a:rPr lang="en-GB" smtClean="0"/>
              <a:t>13/02/2017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418446-4D47-40E3-B0F6-47F5245B2B07}" type="slidenum">
              <a:rPr lang="en-GB" smtClean="0"/>
              <a:t>‹#›</a:t>
            </a:fld>
            <a:endParaRPr lang="en-GB"/>
          </a:p>
        </p:txBody>
      </p:sp>
      <p:cxnSp>
        <p:nvCxnSpPr>
          <p:cNvPr id="11" name="Straight Connector 10"/>
          <p:cNvCxnSpPr/>
          <p:nvPr userDrawn="1"/>
        </p:nvCxnSpPr>
        <p:spPr>
          <a:xfrm>
            <a:off x="628650" y="1690691"/>
            <a:ext cx="5400000" cy="0"/>
          </a:xfrm>
          <a:prstGeom prst="line">
            <a:avLst/>
          </a:prstGeom>
          <a:ln w="28575">
            <a:solidFill>
              <a:srgbClr val="C60C30"/>
            </a:solidFill>
          </a:ln>
        </p:spPr>
        <p:style>
          <a:lnRef idx="1">
            <a:schemeClr val="accent1"/>
          </a:lnRef>
          <a:fillRef idx="0">
            <a:schemeClr val="accent1"/>
          </a:fillRef>
          <a:effectRef idx="0">
            <a:schemeClr val="accent1"/>
          </a:effectRef>
          <a:fontRef idx="minor">
            <a:schemeClr val="tx1"/>
          </a:fontRef>
        </p:style>
      </p:cxnSp>
      <p:pic>
        <p:nvPicPr>
          <p:cNvPr id="13" name="Content Placeholder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90532" y="666064"/>
            <a:ext cx="1431000" cy="750847"/>
          </a:xfrm>
          <a:prstGeom prst="rect">
            <a:avLst/>
          </a:prstGeom>
        </p:spPr>
      </p:pic>
    </p:spTree>
    <p:extLst>
      <p:ext uri="{BB962C8B-B14F-4D97-AF65-F5344CB8AC3E}">
        <p14:creationId xmlns:p14="http://schemas.microsoft.com/office/powerpoint/2010/main" val="176682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9"/>
            <a:ext cx="6642000" cy="1325563"/>
          </a:xfr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5FF451-1B74-4171-8A20-EBD1BB18EAD7}" type="datetimeFigureOut">
              <a:rPr lang="en-GB" smtClean="0"/>
              <a:t>13/02/2017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418446-4D47-40E3-B0F6-47F5245B2B07}" type="slidenum">
              <a:rPr lang="en-GB" smtClean="0"/>
              <a:t>‹#›</a:t>
            </a:fld>
            <a:endParaRPr lang="en-GB"/>
          </a:p>
        </p:txBody>
      </p:sp>
      <p:cxnSp>
        <p:nvCxnSpPr>
          <p:cNvPr id="7" name="Straight Connector 6"/>
          <p:cNvCxnSpPr/>
          <p:nvPr userDrawn="1"/>
        </p:nvCxnSpPr>
        <p:spPr>
          <a:xfrm>
            <a:off x="628650" y="1690691"/>
            <a:ext cx="5400000" cy="0"/>
          </a:xfrm>
          <a:prstGeom prst="line">
            <a:avLst/>
          </a:prstGeom>
          <a:ln w="28575">
            <a:solidFill>
              <a:srgbClr val="C60C30"/>
            </a:solidFill>
          </a:ln>
        </p:spPr>
        <p:style>
          <a:lnRef idx="1">
            <a:schemeClr val="accent1"/>
          </a:lnRef>
          <a:fillRef idx="0">
            <a:schemeClr val="accent1"/>
          </a:fillRef>
          <a:effectRef idx="0">
            <a:schemeClr val="accent1"/>
          </a:effectRef>
          <a:fontRef idx="minor">
            <a:schemeClr val="tx1"/>
          </a:fontRef>
        </p:style>
      </p:cxnSp>
      <p:pic>
        <p:nvPicPr>
          <p:cNvPr id="9" name="Content Placeholder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90532" y="666064"/>
            <a:ext cx="1431000" cy="750847"/>
          </a:xfrm>
          <a:prstGeom prst="rect">
            <a:avLst/>
          </a:prstGeom>
        </p:spPr>
      </p:pic>
    </p:spTree>
    <p:extLst>
      <p:ext uri="{BB962C8B-B14F-4D97-AF65-F5344CB8AC3E}">
        <p14:creationId xmlns:p14="http://schemas.microsoft.com/office/powerpoint/2010/main" val="268849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FF451-1B74-4171-8A20-EBD1BB18EAD7}" type="datetimeFigureOut">
              <a:rPr lang="en-GB" smtClean="0"/>
              <a:t>13/02/2017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418446-4D47-40E3-B0F6-47F5245B2B07}" type="slidenum">
              <a:rPr lang="en-GB" smtClean="0"/>
              <a:t>‹#›</a:t>
            </a:fld>
            <a:endParaRPr lang="en-GB"/>
          </a:p>
        </p:txBody>
      </p:sp>
    </p:spTree>
    <p:extLst>
      <p:ext uri="{BB962C8B-B14F-4D97-AF65-F5344CB8AC3E}">
        <p14:creationId xmlns:p14="http://schemas.microsoft.com/office/powerpoint/2010/main" val="263675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2057400"/>
            <a:ext cx="4629150" cy="3803650"/>
          </a:xfrm>
        </p:spPr>
        <p:txBody>
          <a:bodyPr/>
          <a:lstStyle>
            <a:lvl1pPr>
              <a:defRPr sz="2800"/>
            </a:lvl1pPr>
            <a:lvl2pPr>
              <a:defRPr sz="2400"/>
            </a:lvl2pPr>
            <a:lvl3pPr>
              <a:defRPr sz="2400"/>
            </a:lvl3pPr>
            <a:lvl4pPr>
              <a:defRPr sz="2400"/>
            </a:lvl4pPr>
            <a:lvl5pPr>
              <a:defRPr sz="24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4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FF451-1B74-4171-8A20-EBD1BB18EAD7}"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418446-4D47-40E3-B0F6-47F5245B2B07}" type="slidenum">
              <a:rPr lang="en-GB" smtClean="0"/>
              <a:t>‹#›</a:t>
            </a:fld>
            <a:endParaRPr lang="en-GB"/>
          </a:p>
        </p:txBody>
      </p:sp>
      <p:pic>
        <p:nvPicPr>
          <p:cNvPr id="9" name="Content Placeholder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90532" y="666064"/>
            <a:ext cx="1431000" cy="750847"/>
          </a:xfrm>
          <a:prstGeom prst="rect">
            <a:avLst/>
          </a:prstGeom>
        </p:spPr>
      </p:pic>
    </p:spTree>
    <p:extLst>
      <p:ext uri="{BB962C8B-B14F-4D97-AF65-F5344CB8AC3E}">
        <p14:creationId xmlns:p14="http://schemas.microsoft.com/office/powerpoint/2010/main" val="137879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2057400"/>
            <a:ext cx="4629150" cy="380365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4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FF451-1B74-4171-8A20-EBD1BB18EAD7}"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418446-4D47-40E3-B0F6-47F5245B2B07}" type="slidenum">
              <a:rPr lang="en-GB" smtClean="0"/>
              <a:t>‹#›</a:t>
            </a:fld>
            <a:endParaRPr lang="en-GB"/>
          </a:p>
        </p:txBody>
      </p:sp>
      <p:pic>
        <p:nvPicPr>
          <p:cNvPr id="9" name="Content Placeholder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90532" y="666064"/>
            <a:ext cx="1431000" cy="750847"/>
          </a:xfrm>
          <a:prstGeom prst="rect">
            <a:avLst/>
          </a:prstGeom>
        </p:spPr>
      </p:pic>
    </p:spTree>
    <p:extLst>
      <p:ext uri="{BB962C8B-B14F-4D97-AF65-F5344CB8AC3E}">
        <p14:creationId xmlns:p14="http://schemas.microsoft.com/office/powerpoint/2010/main" val="952775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28653" y="6356355"/>
            <a:ext cx="792377"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55FF451-1B74-4171-8A20-EBD1BB18EAD7}" type="datetimeFigureOut">
              <a:rPr lang="en-GB" smtClean="0"/>
              <a:t>13/02/2017</a:t>
            </a:fld>
            <a:endParaRPr lang="en-GB"/>
          </a:p>
        </p:txBody>
      </p:sp>
      <p:sp>
        <p:nvSpPr>
          <p:cNvPr id="5" name="Footer Placeholder 4"/>
          <p:cNvSpPr>
            <a:spLocks noGrp="1"/>
          </p:cNvSpPr>
          <p:nvPr>
            <p:ph type="ftr" sz="quarter" idx="3"/>
          </p:nvPr>
        </p:nvSpPr>
        <p:spPr>
          <a:xfrm>
            <a:off x="1459641" y="6356355"/>
            <a:ext cx="6451307"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932858" y="6356355"/>
            <a:ext cx="409318"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418446-4D47-40E3-B0F6-47F5245B2B07}" type="slidenum">
              <a:rPr lang="en-GB" smtClean="0"/>
              <a:t>‹#›</a:t>
            </a:fld>
            <a:endParaRPr lang="en-GB"/>
          </a:p>
        </p:txBody>
      </p:sp>
    </p:spTree>
    <p:extLst>
      <p:ext uri="{BB962C8B-B14F-4D97-AF65-F5344CB8AC3E}">
        <p14:creationId xmlns:p14="http://schemas.microsoft.com/office/powerpoint/2010/main" val="1449379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3600" b="1" kern="1200">
          <a:solidFill>
            <a:srgbClr val="C60C30"/>
          </a:solidFill>
          <a:latin typeface="Arial" panose="020B0604020202020204" pitchFamily="34" charset="0"/>
          <a:ea typeface="+mj-ea"/>
          <a:cs typeface="Arial" panose="020B0604020202020204" pitchFamily="34" charset="0"/>
        </a:defRPr>
      </a:lvl1pPr>
    </p:titleStyle>
    <p:bodyStyle>
      <a:lvl1pPr marL="171446" indent="-171446" algn="l" defTabSz="685783" rtl="0" eaLnBrk="1" latinLnBrk="0" hangingPunct="1">
        <a:lnSpc>
          <a:spcPct val="90000"/>
        </a:lnSpc>
        <a:spcBef>
          <a:spcPts val="750"/>
        </a:spcBef>
        <a:buClr>
          <a:srgbClr val="C60C30"/>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90000"/>
        </a:lnSpc>
        <a:spcBef>
          <a:spcPts val="375"/>
        </a:spcBef>
        <a:buClr>
          <a:srgbClr val="C60C3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90000"/>
        </a:lnSpc>
        <a:spcBef>
          <a:spcPts val="375"/>
        </a:spcBef>
        <a:buClr>
          <a:srgbClr val="C60C3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90000"/>
        </a:lnSpc>
        <a:spcBef>
          <a:spcPts val="375"/>
        </a:spcBef>
        <a:buClr>
          <a:srgbClr val="C60C3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90000"/>
        </a:lnSpc>
        <a:spcBef>
          <a:spcPts val="375"/>
        </a:spcBef>
        <a:buClr>
          <a:srgbClr val="C60C3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a:t>‘IT’S IN THEIR CULTURE’: WORKING WITH </a:t>
            </a:r>
            <a:r>
              <a:rPr lang="en-GB" dirty="0" smtClean="0"/>
              <a:t>GYPSIES</a:t>
            </a:r>
            <a:r>
              <a:rPr lang="en-GB" dirty="0"/>
              <a:t>, ROMA AND </a:t>
            </a:r>
            <a:r>
              <a:rPr lang="en-GB" dirty="0" smtClean="0"/>
              <a:t>TRAVELLERS</a:t>
            </a:r>
            <a:endParaRPr lang="en-GB" dirty="0"/>
          </a:p>
        </p:txBody>
      </p:sp>
      <p:sp>
        <p:nvSpPr>
          <p:cNvPr id="3" name="Subtitle 2"/>
          <p:cNvSpPr>
            <a:spLocks noGrp="1"/>
          </p:cNvSpPr>
          <p:nvPr>
            <p:ph type="subTitle" idx="1"/>
          </p:nvPr>
        </p:nvSpPr>
        <p:spPr/>
        <p:txBody>
          <a:bodyPr/>
          <a:lstStyle/>
          <a:p>
            <a:r>
              <a:rPr lang="en-GB" dirty="0" smtClean="0"/>
              <a:t>Dr Dan Allen</a:t>
            </a:r>
          </a:p>
          <a:p>
            <a:r>
              <a:rPr lang="en-GB" dirty="0" smtClean="0"/>
              <a:t>d.allen1@salford.ac.uk</a:t>
            </a:r>
            <a:endParaRPr lang="en-GB" dirty="0"/>
          </a:p>
        </p:txBody>
      </p:sp>
    </p:spTree>
    <p:extLst>
      <p:ext uri="{BB962C8B-B14F-4D97-AF65-F5344CB8AC3E}">
        <p14:creationId xmlns:p14="http://schemas.microsoft.com/office/powerpoint/2010/main" val="2844406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Promoting positive attachments</a:t>
            </a:r>
            <a:endParaRPr lang="en-GB" dirty="0"/>
          </a:p>
        </p:txBody>
      </p:sp>
      <p:sp>
        <p:nvSpPr>
          <p:cNvPr id="3" name="Content Placeholder 2"/>
          <p:cNvSpPr>
            <a:spLocks noGrp="1"/>
          </p:cNvSpPr>
          <p:nvPr>
            <p:ph idx="1"/>
          </p:nvPr>
        </p:nvSpPr>
        <p:spPr/>
        <p:txBody>
          <a:bodyPr>
            <a:normAutofit/>
          </a:bodyPr>
          <a:lstStyle/>
          <a:p>
            <a:r>
              <a:rPr lang="en-GB" dirty="0" smtClean="0"/>
              <a:t>Care </a:t>
            </a:r>
            <a:r>
              <a:rPr lang="en-GB" dirty="0"/>
              <a:t>planning must involve direct involvement of the Gypsy, Roma and Traveller child in the milieu of the birth culture, as difficult as this might be at times. </a:t>
            </a:r>
            <a:endParaRPr lang="en-GB" dirty="0" smtClean="0"/>
          </a:p>
          <a:p>
            <a:r>
              <a:rPr lang="en-GB" dirty="0" smtClean="0"/>
              <a:t>To </a:t>
            </a:r>
            <a:r>
              <a:rPr lang="en-GB" dirty="0"/>
              <a:t>reverse the risk of cultural isolation, and </a:t>
            </a:r>
            <a:r>
              <a:rPr lang="en-GB" dirty="0" smtClean="0"/>
              <a:t>ostracism, </a:t>
            </a:r>
            <a:r>
              <a:rPr lang="en-GB" dirty="0"/>
              <a:t>care plans must develop and refine this understanding by highlighting meaningful opportunities for Gypsy, Roma and Traveller children living in care to feel and experience pride in their own cultural </a:t>
            </a:r>
            <a:r>
              <a:rPr lang="en-GB" dirty="0" smtClean="0"/>
              <a:t>identity.</a:t>
            </a:r>
            <a:endParaRPr lang="en-GB" dirty="0"/>
          </a:p>
          <a:p>
            <a:endParaRPr lang="en-GB" dirty="0"/>
          </a:p>
        </p:txBody>
      </p:sp>
    </p:spTree>
    <p:extLst>
      <p:ext uri="{BB962C8B-B14F-4D97-AF65-F5344CB8AC3E}">
        <p14:creationId xmlns:p14="http://schemas.microsoft.com/office/powerpoint/2010/main" val="2267393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Promoting positive attachments</a:t>
            </a:r>
          </a:p>
        </p:txBody>
      </p:sp>
      <p:sp>
        <p:nvSpPr>
          <p:cNvPr id="3" name="Content Placeholder 2"/>
          <p:cNvSpPr>
            <a:spLocks noGrp="1"/>
          </p:cNvSpPr>
          <p:nvPr>
            <p:ph idx="1"/>
          </p:nvPr>
        </p:nvSpPr>
        <p:spPr/>
        <p:txBody>
          <a:bodyPr>
            <a:normAutofit fontScale="92500" lnSpcReduction="10000"/>
          </a:bodyPr>
          <a:lstStyle/>
          <a:p>
            <a:r>
              <a:rPr lang="en-GB" dirty="0"/>
              <a:t>C</a:t>
            </a:r>
            <a:r>
              <a:rPr lang="en-GB" dirty="0" smtClean="0"/>
              <a:t>hildren’s </a:t>
            </a:r>
            <a:r>
              <a:rPr lang="en-GB" dirty="0"/>
              <a:t>guardians, family court advisors and social workers need to </a:t>
            </a:r>
            <a:r>
              <a:rPr lang="en-GB" dirty="0" smtClean="0"/>
              <a:t>genuinely </a:t>
            </a:r>
            <a:r>
              <a:rPr lang="en-GB" dirty="0"/>
              <a:t>value the opportunities that the birth parents, extended family and community </a:t>
            </a:r>
            <a:r>
              <a:rPr lang="en-GB" dirty="0" smtClean="0"/>
              <a:t>members can </a:t>
            </a:r>
            <a:r>
              <a:rPr lang="en-GB" dirty="0"/>
              <a:t>offer in terms of helping the child to feel good about their Gypsy, Roma and Traveller heritage, amongst other benefits. </a:t>
            </a:r>
            <a:endParaRPr lang="en-GB" dirty="0" smtClean="0"/>
          </a:p>
          <a:p>
            <a:r>
              <a:rPr lang="en-GB" dirty="0" smtClean="0"/>
              <a:t>They must also spend </a:t>
            </a:r>
            <a:r>
              <a:rPr lang="en-GB" dirty="0"/>
              <a:t>time with Gypsy, Roma and Traveller families to help them make sense of their own responses to interfamilial separation, enabling them to understand that their importance to their child does not diminish just because the child has been adopted or fostered.</a:t>
            </a:r>
            <a:endParaRPr lang="en-GB" dirty="0"/>
          </a:p>
        </p:txBody>
      </p:sp>
    </p:spTree>
    <p:extLst>
      <p:ext uri="{BB962C8B-B14F-4D97-AF65-F5344CB8AC3E}">
        <p14:creationId xmlns:p14="http://schemas.microsoft.com/office/powerpoint/2010/main" val="1846046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
            </a:r>
            <a:r>
              <a:rPr lang="en-GB" dirty="0" smtClean="0"/>
              <a:t>onclusions</a:t>
            </a:r>
            <a:endParaRPr lang="en-GB" dirty="0"/>
          </a:p>
        </p:txBody>
      </p:sp>
      <p:sp>
        <p:nvSpPr>
          <p:cNvPr id="3" name="Content Placeholder 2"/>
          <p:cNvSpPr>
            <a:spLocks noGrp="1"/>
          </p:cNvSpPr>
          <p:nvPr>
            <p:ph idx="1"/>
          </p:nvPr>
        </p:nvSpPr>
        <p:spPr>
          <a:xfrm>
            <a:off x="628651" y="1825625"/>
            <a:ext cx="7886700" cy="4817222"/>
          </a:xfrm>
        </p:spPr>
        <p:txBody>
          <a:bodyPr>
            <a:normAutofit fontScale="92500" lnSpcReduction="20000"/>
          </a:bodyPr>
          <a:lstStyle/>
          <a:p>
            <a:r>
              <a:rPr lang="en-GB" dirty="0" smtClean="0"/>
              <a:t>The </a:t>
            </a:r>
            <a:r>
              <a:rPr lang="en-GB" dirty="0"/>
              <a:t>central thesis of this paper is no different to the approach needed to work effectively with any other </a:t>
            </a:r>
            <a:r>
              <a:rPr lang="en-GB" dirty="0" smtClean="0"/>
              <a:t>family.</a:t>
            </a:r>
          </a:p>
          <a:p>
            <a:r>
              <a:rPr lang="en-GB" dirty="0" smtClean="0"/>
              <a:t>Care and Adoption proceedings will frighten </a:t>
            </a:r>
            <a:r>
              <a:rPr lang="en-GB" dirty="0"/>
              <a:t>members of Gypsy, Roma and Traveller communities if they have had very little contact with formal government structures, and in any case feel under threat from them. </a:t>
            </a:r>
            <a:endParaRPr lang="en-GB" dirty="0" smtClean="0"/>
          </a:p>
          <a:p>
            <a:r>
              <a:rPr lang="en-GB" dirty="0" smtClean="0"/>
              <a:t>A </a:t>
            </a:r>
            <a:r>
              <a:rPr lang="en-GB" dirty="0"/>
              <a:t>core </a:t>
            </a:r>
            <a:r>
              <a:rPr lang="en-GB" dirty="0" smtClean="0"/>
              <a:t>principle demands </a:t>
            </a:r>
            <a:r>
              <a:rPr lang="en-GB" dirty="0"/>
              <a:t>that the child is placed at the centre of all decision making processes. It is not good enough to justify pathologising or cultural relativist decisions against sweeping statements like ‘it’s in their culture’, because, as with all families, the behaviours, beliefs, values, and symbols which constitute ‘culture’ are fluid, complex and often individually changeable. </a:t>
            </a:r>
          </a:p>
        </p:txBody>
      </p:sp>
    </p:spTree>
    <p:extLst>
      <p:ext uri="{BB962C8B-B14F-4D97-AF65-F5344CB8AC3E}">
        <p14:creationId xmlns:p14="http://schemas.microsoft.com/office/powerpoint/2010/main" val="280701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25148393"/>
              </p:ext>
            </p:extLst>
          </p:nvPr>
        </p:nvGraphicFramePr>
        <p:xfrm>
          <a:off x="-3867698" y="1845418"/>
          <a:ext cx="13918749" cy="4797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1" name="Title 1"/>
          <p:cNvSpPr>
            <a:spLocks noGrp="1"/>
          </p:cNvSpPr>
          <p:nvPr>
            <p:ph type="title"/>
          </p:nvPr>
        </p:nvSpPr>
        <p:spPr>
          <a:xfrm>
            <a:off x="290980" y="708866"/>
            <a:ext cx="6886575" cy="80616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en-GB" altLang="en-US" dirty="0" smtClean="0">
                <a:latin typeface="Arial Bold" pitchFamily="34" charset="0"/>
                <a:ea typeface="MS PGothic" pitchFamily="34" charset="-128"/>
                <a:cs typeface="Arial Bold" pitchFamily="34" charset="0"/>
              </a:rPr>
              <a:t>“Gypsy” “Roma” “Traveller</a:t>
            </a:r>
            <a:r>
              <a:rPr lang="en-GB" altLang="en-US" dirty="0" smtClean="0">
                <a:latin typeface="Arial Bold" pitchFamily="34" charset="0"/>
                <a:ea typeface="MS PGothic" pitchFamily="34" charset="-128"/>
                <a:cs typeface="Arial Bold" pitchFamily="34" charset="0"/>
              </a:rPr>
              <a:t>”</a:t>
            </a:r>
            <a:endParaRPr lang="en-GB" altLang="en-US" dirty="0" smtClean="0">
              <a:latin typeface="Arial Bold" pitchFamily="34" charset="0"/>
              <a:ea typeface="MS PGothic" pitchFamily="34" charset="-128"/>
              <a:cs typeface="Arial Bold" pitchFamily="34" charset="0"/>
            </a:endParaRPr>
          </a:p>
        </p:txBody>
      </p:sp>
      <p:pic>
        <p:nvPicPr>
          <p:cNvPr id="7172" name="Picture 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221504" y="2445310"/>
            <a:ext cx="2556996" cy="315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9672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concerns?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3 times more likely to live in alternative care than any other child.</a:t>
            </a:r>
          </a:p>
          <a:p>
            <a:r>
              <a:rPr lang="en-GB" dirty="0" smtClean="0"/>
              <a:t>Minimal evidence of kinship friends or family care</a:t>
            </a:r>
          </a:p>
          <a:p>
            <a:r>
              <a:rPr lang="en-GB" dirty="0" smtClean="0"/>
              <a:t>Although the pre-care </a:t>
            </a:r>
            <a:r>
              <a:rPr lang="en-GB" dirty="0"/>
              <a:t>experiences </a:t>
            </a:r>
            <a:r>
              <a:rPr lang="en-GB" dirty="0" smtClean="0"/>
              <a:t>of Gypsy, Roma and Traveller can be traumatic </a:t>
            </a:r>
            <a:r>
              <a:rPr lang="en-GB" dirty="0"/>
              <a:t>and gruelling, their </a:t>
            </a:r>
            <a:r>
              <a:rPr lang="en-GB" dirty="0" smtClean="0"/>
              <a:t>experience of being fostered or adopted can be often far </a:t>
            </a:r>
            <a:r>
              <a:rPr lang="en-GB" dirty="0"/>
              <a:t>worse</a:t>
            </a:r>
            <a:r>
              <a:rPr lang="en-GB" dirty="0" smtClean="0"/>
              <a:t>.</a:t>
            </a:r>
          </a:p>
          <a:p>
            <a:r>
              <a:rPr lang="en-GB" dirty="0" smtClean="0"/>
              <a:t>Significant trauma and disrupted </a:t>
            </a:r>
            <a:r>
              <a:rPr lang="en-GB" dirty="0" err="1" smtClean="0"/>
              <a:t>attachements</a:t>
            </a:r>
            <a:endParaRPr lang="en-GB" dirty="0" smtClean="0"/>
          </a:p>
          <a:p>
            <a:r>
              <a:rPr lang="en-GB" altLang="en-US" dirty="0"/>
              <a:t>“Eradicate Gypsy existence and culture” (Liegeois, 1986; McVeigh, 1997; Fraser, 1995; Vanderbeck, 2005)</a:t>
            </a:r>
          </a:p>
          <a:p>
            <a:pPr marL="0" indent="0">
              <a:buNone/>
            </a:pPr>
            <a:endParaRPr lang="en-GB" dirty="0"/>
          </a:p>
        </p:txBody>
      </p:sp>
    </p:spTree>
    <p:extLst>
      <p:ext uri="{BB962C8B-B14F-4D97-AF65-F5344CB8AC3E}">
        <p14:creationId xmlns:p14="http://schemas.microsoft.com/office/powerpoint/2010/main" val="601294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Disproportionate </a:t>
            </a:r>
            <a:r>
              <a:rPr lang="en-GB" dirty="0" smtClean="0"/>
              <a:t>increase?</a:t>
            </a:r>
            <a:endParaRPr lang="en-GB" dirty="0"/>
          </a:p>
        </p:txBody>
      </p:sp>
      <p:pic>
        <p:nvPicPr>
          <p:cNvPr id="7" name="Content Placeholder 6"/>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259" y="1825624"/>
            <a:ext cx="8749553" cy="4933763"/>
          </a:xfrm>
          <a:prstGeom prst="rect">
            <a:avLst/>
          </a:prstGeom>
          <a:noFill/>
          <a:ln>
            <a:solidFill>
              <a:schemeClr val="tx1"/>
            </a:solidFill>
          </a:ln>
        </p:spPr>
      </p:pic>
    </p:spTree>
    <p:extLst>
      <p:ext uri="{BB962C8B-B14F-4D97-AF65-F5344CB8AC3E}">
        <p14:creationId xmlns:p14="http://schemas.microsoft.com/office/powerpoint/2010/main" val="61233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“it’s </a:t>
            </a:r>
            <a:r>
              <a:rPr lang="en-GB" dirty="0"/>
              <a:t>in their </a:t>
            </a:r>
            <a:r>
              <a:rPr lang="en-GB" dirty="0" smtClean="0"/>
              <a:t>culture”</a:t>
            </a:r>
            <a:endParaRPr lang="en-GB" dirty="0"/>
          </a:p>
        </p:txBody>
      </p:sp>
      <p:sp>
        <p:nvSpPr>
          <p:cNvPr id="5" name="Content Placeholder 4"/>
          <p:cNvSpPr>
            <a:spLocks noGrp="1"/>
          </p:cNvSpPr>
          <p:nvPr>
            <p:ph idx="1"/>
          </p:nvPr>
        </p:nvSpPr>
        <p:spPr/>
        <p:txBody>
          <a:bodyPr>
            <a:normAutofit/>
          </a:bodyPr>
          <a:lstStyle/>
          <a:p>
            <a:r>
              <a:rPr lang="en-GB" altLang="en-US" dirty="0" smtClean="0">
                <a:ea typeface="MS PGothic" pitchFamily="34" charset="-128"/>
              </a:rPr>
              <a:t>Two common aspects of practice: </a:t>
            </a:r>
          </a:p>
          <a:p>
            <a:r>
              <a:rPr lang="en-GB" altLang="en-US" dirty="0" smtClean="0">
                <a:ea typeface="MS PGothic" pitchFamily="34" charset="-128"/>
              </a:rPr>
              <a:t>Pathologisation </a:t>
            </a:r>
            <a:r>
              <a:rPr lang="en-GB" altLang="en-US" dirty="0">
                <a:ea typeface="MS PGothic" pitchFamily="34" charset="-128"/>
              </a:rPr>
              <a:t>of </a:t>
            </a:r>
            <a:r>
              <a:rPr lang="en-GB" altLang="en-US" dirty="0" smtClean="0">
                <a:ea typeface="MS PGothic" pitchFamily="34" charset="-128"/>
              </a:rPr>
              <a:t>Gypsy, </a:t>
            </a:r>
            <a:r>
              <a:rPr lang="en-GB" altLang="en-US" dirty="0">
                <a:ea typeface="MS PGothic" pitchFamily="34" charset="-128"/>
              </a:rPr>
              <a:t>Roma and </a:t>
            </a:r>
            <a:r>
              <a:rPr lang="en-GB" altLang="en-US" dirty="0" smtClean="0">
                <a:ea typeface="MS PGothic" pitchFamily="34" charset="-128"/>
              </a:rPr>
              <a:t>Traveller communities </a:t>
            </a:r>
            <a:r>
              <a:rPr lang="en-GB" altLang="en-US" dirty="0">
                <a:ea typeface="MS PGothic" pitchFamily="34" charset="-128"/>
              </a:rPr>
              <a:t>can lead to oppressive and coercive practice. </a:t>
            </a:r>
            <a:endParaRPr lang="en-GB" altLang="en-US" dirty="0" smtClean="0">
              <a:ea typeface="MS PGothic" pitchFamily="34" charset="-128"/>
            </a:endParaRPr>
          </a:p>
          <a:p>
            <a:pPr lvl="1"/>
            <a:r>
              <a:rPr lang="en-GB" dirty="0" smtClean="0"/>
              <a:t>In </a:t>
            </a:r>
            <a:r>
              <a:rPr lang="en-GB" dirty="0"/>
              <a:t>care proceedings children can be separated from their families and communities in the belief that the conceptual Gypsy, Roma or Traveller ‘culture’ is the primary object of concern (Allen, 2012</a:t>
            </a:r>
            <a:r>
              <a:rPr lang="en-GB" dirty="0" smtClean="0"/>
              <a:t>)</a:t>
            </a:r>
          </a:p>
          <a:p>
            <a:pPr marL="0" indent="0">
              <a:buNone/>
            </a:pPr>
            <a:r>
              <a:rPr lang="en-GB" dirty="0"/>
              <a:t> </a:t>
            </a:r>
          </a:p>
          <a:p>
            <a:pPr marL="342891" lvl="1" indent="0">
              <a:buNone/>
            </a:pPr>
            <a:endParaRPr lang="en-GB" altLang="en-US" dirty="0" smtClean="0">
              <a:ea typeface="MS PGothic" pitchFamily="34" charset="-128"/>
            </a:endParaRPr>
          </a:p>
          <a:p>
            <a:endParaRPr lang="en-GB" dirty="0"/>
          </a:p>
        </p:txBody>
      </p:sp>
    </p:spTree>
    <p:extLst>
      <p:ext uri="{BB962C8B-B14F-4D97-AF65-F5344CB8AC3E}">
        <p14:creationId xmlns:p14="http://schemas.microsoft.com/office/powerpoint/2010/main" val="4225723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Reliable evidence?</a:t>
            </a:r>
            <a:endParaRPr lang="en-GB" dirty="0"/>
          </a:p>
        </p:txBody>
      </p:sp>
      <p:graphicFrame>
        <p:nvGraphicFramePr>
          <p:cNvPr id="4" name="Diagram 3"/>
          <p:cNvGraphicFramePr/>
          <p:nvPr>
            <p:extLst>
              <p:ext uri="{D42A27DB-BD31-4B8C-83A1-F6EECF244321}">
                <p14:modId xmlns:p14="http://schemas.microsoft.com/office/powerpoint/2010/main" val="952490178"/>
              </p:ext>
            </p:extLst>
          </p:nvPr>
        </p:nvGraphicFramePr>
        <p:xfrm>
          <a:off x="259977" y="1792942"/>
          <a:ext cx="8659906" cy="4814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623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“it’s </a:t>
            </a:r>
            <a:r>
              <a:rPr lang="en-GB" dirty="0"/>
              <a:t>in their </a:t>
            </a:r>
            <a:r>
              <a:rPr lang="en-GB" dirty="0" smtClean="0"/>
              <a:t>culture”</a:t>
            </a:r>
            <a:endParaRPr lang="en-GB" dirty="0"/>
          </a:p>
        </p:txBody>
      </p:sp>
      <p:sp>
        <p:nvSpPr>
          <p:cNvPr id="5" name="Content Placeholder 4"/>
          <p:cNvSpPr>
            <a:spLocks noGrp="1"/>
          </p:cNvSpPr>
          <p:nvPr>
            <p:ph idx="1"/>
          </p:nvPr>
        </p:nvSpPr>
        <p:spPr/>
        <p:txBody>
          <a:bodyPr>
            <a:normAutofit/>
          </a:bodyPr>
          <a:lstStyle/>
          <a:p>
            <a:r>
              <a:rPr lang="en-GB" altLang="en-US" dirty="0" smtClean="0">
                <a:ea typeface="MS PGothic" pitchFamily="34" charset="-128"/>
              </a:rPr>
              <a:t>Two common aspects of practice: </a:t>
            </a:r>
          </a:p>
          <a:p>
            <a:r>
              <a:rPr lang="en-GB" altLang="en-US" dirty="0">
                <a:ea typeface="MS PGothic" pitchFamily="34" charset="-128"/>
              </a:rPr>
              <a:t>Cultural relativism can </a:t>
            </a:r>
            <a:r>
              <a:rPr lang="en-GB" altLang="en-US" dirty="0" smtClean="0">
                <a:ea typeface="MS PGothic" pitchFamily="34" charset="-128"/>
              </a:rPr>
              <a:t>be the </a:t>
            </a:r>
            <a:r>
              <a:rPr lang="en-GB" altLang="en-US" dirty="0">
                <a:ea typeface="MS PGothic" pitchFamily="34" charset="-128"/>
              </a:rPr>
              <a:t>failure to intervene when intervention might be needed.</a:t>
            </a:r>
          </a:p>
          <a:p>
            <a:pPr lvl="1"/>
            <a:r>
              <a:rPr lang="en-GB" dirty="0"/>
              <a:t>At these times the drive to place a child with friends and families can fail to take into account the pressure that will be placed on the family system and the views and wishes of the child </a:t>
            </a:r>
            <a:r>
              <a:rPr lang="en-GB" dirty="0" smtClean="0"/>
              <a:t>themselves (Allen</a:t>
            </a:r>
            <a:r>
              <a:rPr lang="en-GB" dirty="0"/>
              <a:t>, </a:t>
            </a:r>
            <a:r>
              <a:rPr lang="en-GB" dirty="0" smtClean="0"/>
              <a:t>2016)</a:t>
            </a:r>
          </a:p>
          <a:p>
            <a:pPr marL="0" indent="0">
              <a:buNone/>
            </a:pPr>
            <a:r>
              <a:rPr lang="en-GB" dirty="0"/>
              <a:t> </a:t>
            </a:r>
          </a:p>
          <a:p>
            <a:pPr marL="342891" lvl="1" indent="0">
              <a:buNone/>
            </a:pPr>
            <a:endParaRPr lang="en-GB" altLang="en-US" dirty="0" smtClean="0">
              <a:ea typeface="MS PGothic" pitchFamily="34" charset="-128"/>
            </a:endParaRPr>
          </a:p>
          <a:p>
            <a:endParaRPr lang="en-GB" dirty="0"/>
          </a:p>
        </p:txBody>
      </p:sp>
    </p:spTree>
    <p:extLst>
      <p:ext uri="{BB962C8B-B14F-4D97-AF65-F5344CB8AC3E}">
        <p14:creationId xmlns:p14="http://schemas.microsoft.com/office/powerpoint/2010/main" val="1765485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Reliable evidence?</a:t>
            </a:r>
            <a:endParaRPr lang="en-GB" dirty="0"/>
          </a:p>
        </p:txBody>
      </p:sp>
      <p:graphicFrame>
        <p:nvGraphicFramePr>
          <p:cNvPr id="4" name="Diagram 3"/>
          <p:cNvGraphicFramePr/>
          <p:nvPr>
            <p:extLst>
              <p:ext uri="{D42A27DB-BD31-4B8C-83A1-F6EECF244321}">
                <p14:modId xmlns:p14="http://schemas.microsoft.com/office/powerpoint/2010/main" val="3783105168"/>
              </p:ext>
            </p:extLst>
          </p:nvPr>
        </p:nvGraphicFramePr>
        <p:xfrm>
          <a:off x="259977" y="1792942"/>
          <a:ext cx="8659906" cy="4814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1353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Central message</a:t>
            </a:r>
            <a:endParaRPr lang="en-GB" dirty="0"/>
          </a:p>
        </p:txBody>
      </p:sp>
      <p:sp>
        <p:nvSpPr>
          <p:cNvPr id="3" name="Content Placeholder 2"/>
          <p:cNvSpPr>
            <a:spLocks noGrp="1"/>
          </p:cNvSpPr>
          <p:nvPr>
            <p:ph idx="1"/>
          </p:nvPr>
        </p:nvSpPr>
        <p:spPr>
          <a:xfrm>
            <a:off x="628651" y="1825624"/>
            <a:ext cx="7886700" cy="4772399"/>
          </a:xfrm>
        </p:spPr>
        <p:txBody>
          <a:bodyPr>
            <a:normAutofit/>
          </a:bodyPr>
          <a:lstStyle/>
          <a:p>
            <a:r>
              <a:rPr lang="en-GB" dirty="0" smtClean="0"/>
              <a:t>Action justified </a:t>
            </a:r>
            <a:r>
              <a:rPr lang="en-GB" dirty="0"/>
              <a:t>though pathologising or cultural relativist </a:t>
            </a:r>
            <a:r>
              <a:rPr lang="en-GB" dirty="0" smtClean="0"/>
              <a:t>reactions are </a:t>
            </a:r>
            <a:r>
              <a:rPr lang="en-GB" dirty="0"/>
              <a:t>likely to fail Gypsy, Roma and Traveller communities, as well as the Gypsy, Roma and Traveller children themselves</a:t>
            </a:r>
            <a:r>
              <a:rPr lang="en-GB" dirty="0" smtClean="0"/>
              <a:t>.</a:t>
            </a:r>
          </a:p>
          <a:p>
            <a:r>
              <a:rPr lang="en-GB" dirty="0"/>
              <a:t>In particular recognition of the deletion of the revocation of s1(5) from the welfare checklist in the Adoption and Children Act 2002 by the Children and Families Act 2014, culturally competent care proceedings must maximise cultural </a:t>
            </a:r>
            <a:r>
              <a:rPr lang="en-GB" dirty="0" smtClean="0"/>
              <a:t>attachments. </a:t>
            </a:r>
            <a:endParaRPr lang="en-GB" dirty="0"/>
          </a:p>
        </p:txBody>
      </p:sp>
    </p:spTree>
    <p:extLst>
      <p:ext uri="{BB962C8B-B14F-4D97-AF65-F5344CB8AC3E}">
        <p14:creationId xmlns:p14="http://schemas.microsoft.com/office/powerpoint/2010/main" val="688428342"/>
      </p:ext>
    </p:extLst>
  </p:cSld>
  <p:clrMapOvr>
    <a:masterClrMapping/>
  </p:clrMapOvr>
</p:sld>
</file>

<file path=ppt/theme/theme1.xml><?xml version="1.0" encoding="utf-8"?>
<a:theme xmlns:a="http://schemas.openxmlformats.org/drawingml/2006/main" name="UoS Powerpoint Standard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oS Template Standard.potx" id="{BF308796-96B7-428B-BE77-A6E9C0D3AC61}" vid="{22ADDB53-42DE-4D37-9618-C8750792602A}"/>
    </a:ext>
  </a:extLst>
</a:theme>
</file>

<file path=docProps/app.xml><?xml version="1.0" encoding="utf-8"?>
<Properties xmlns="http://schemas.openxmlformats.org/officeDocument/2006/extended-properties" xmlns:vt="http://schemas.openxmlformats.org/officeDocument/2006/docPropsVTypes">
  <Template>UoS Powerpoint Standard Template</Template>
  <TotalTime>62</TotalTime>
  <Words>927</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UoS Powerpoint Standard Template</vt:lpstr>
      <vt:lpstr>‘IT’S IN THEIR CULTURE’: WORKING WITH GYPSIES, ROMA AND TRAVELLERS</vt:lpstr>
      <vt:lpstr>“Gypsy” “Roma” “Traveller”</vt:lpstr>
      <vt:lpstr>What are the concerns?</vt:lpstr>
      <vt:lpstr>Disproportionate increase?</vt:lpstr>
      <vt:lpstr>“it’s in their culture”</vt:lpstr>
      <vt:lpstr>Reliable evidence?</vt:lpstr>
      <vt:lpstr>“it’s in their culture”</vt:lpstr>
      <vt:lpstr>Reliable evidence?</vt:lpstr>
      <vt:lpstr>Central message</vt:lpstr>
      <vt:lpstr>Promoting positive attachments</vt:lpstr>
      <vt:lpstr>Promoting positive attachments</vt:lpstr>
      <vt:lpstr>Conclusions</vt:lpstr>
    </vt:vector>
  </TitlesOfParts>
  <Company>University of Salford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IN THEIR CULTURE’: WORKING WITH GYPSIES, ROMA AND TRAVELLERS</dc:title>
  <dc:creator>nus386</dc:creator>
  <cp:lastModifiedBy>nus386</cp:lastModifiedBy>
  <cp:revision>6</cp:revision>
  <dcterms:created xsi:type="dcterms:W3CDTF">2017-02-13T15:02:24Z</dcterms:created>
  <dcterms:modified xsi:type="dcterms:W3CDTF">2017-02-13T16:05:04Z</dcterms:modified>
</cp:coreProperties>
</file>