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6" r:id="rId6"/>
    <p:sldMasterId id="2147483676" r:id="rId7"/>
  </p:sldMasterIdLst>
  <p:notesMasterIdLst>
    <p:notesMasterId r:id="rId24"/>
  </p:notesMasterIdLst>
  <p:sldIdLst>
    <p:sldId id="256" r:id="rId8"/>
    <p:sldId id="272" r:id="rId9"/>
    <p:sldId id="271" r:id="rId10"/>
    <p:sldId id="468" r:id="rId11"/>
    <p:sldId id="379" r:id="rId12"/>
    <p:sldId id="504" r:id="rId13"/>
    <p:sldId id="500" r:id="rId14"/>
    <p:sldId id="501" r:id="rId15"/>
    <p:sldId id="262" r:id="rId16"/>
    <p:sldId id="273" r:id="rId17"/>
    <p:sldId id="265" r:id="rId18"/>
    <p:sldId id="261" r:id="rId19"/>
    <p:sldId id="266" r:id="rId20"/>
    <p:sldId id="505" r:id="rId21"/>
    <p:sldId id="502" r:id="rId22"/>
    <p:sldId id="5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urns" initials="MB" lastIdx="1" clrIdx="0">
    <p:extLst>
      <p:ext uri="{19B8F6BF-5375-455C-9EA6-DF929625EA0E}">
        <p15:presenceInfo xmlns:p15="http://schemas.microsoft.com/office/powerpoint/2012/main" userId="S::mburns@nuffieldfoundation.org::5730d89b-1f36-4969-893b-ed4f049a9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tinr2\Box%20Sync\BiC_Area%20Analysis\Excel\BiC_Analysis_2019-06-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tinr2\Box%20Sync\BiC_Area%20Analysis\Excel\BiC_Analysis_2019-06-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tinr2\Box%20Sync\BiC_Area%20Analysis\Excel\BiC_Analysis_2019-06-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0-4319-8667-B97238999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0-4319-8667-B97238999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0-4319-8667-B97238999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0-4319-8667-B97238999B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0-4319-8667-B97238999B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0-4319-8667-B97238999B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0-4319-8667-B97238999B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0-4319-8667-B97238999B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0-4319-8667-B97238999B5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0-4319-8667-B97238999B5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0-4319-8667-B97238999B5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BC0-4319-8667-B97238999B5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BC0-4319-8667-B97238999B5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BC0-4319-8667-B97238999B5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6BC0-4319-8667-B97238999B5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6BC0-4319-8667-B97238999B5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6BC0-4319-8667-B97238999B5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6BC0-4319-8667-B97238999B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0-4319-8667-B97238999B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C0-4319-8667-B97238999B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C0-4319-8667-B97238999B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0-4319-8667-B97238999B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C0-4319-8667-B97238999B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C0-4319-8667-B97238999B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C0-4319-8667-B97238999B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C0-4319-8667-B97238999B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C0-4319-8667-B97238999B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C0-4319-8667-B97238999B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C0-4319-8667-B97238999B5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C0-4319-8667-B97238999B5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C0-4319-8667-B97238999B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C0-4319-8667-B97238999B5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C0-4319-8667-B97238999B5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C0-4319-8667-B97238999B58}"/>
                </c:ext>
              </c:extLst>
            </c:dLbl>
            <c:dLbl>
              <c:idx val="16"/>
              <c:layout>
                <c:manualLayout>
                  <c:x val="3.100775193798443E-2"/>
                  <c:y val="5.5963617479420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C0-4319-8667-B97238999B58}"/>
                </c:ext>
              </c:extLst>
            </c:dLbl>
            <c:dLbl>
              <c:idx val="17"/>
              <c:layout>
                <c:manualLayout>
                  <c:x val="0.11867939742855535"/>
                  <c:y val="2.79822657368493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C0-4319-8667-B97238999B5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ChildAgeYears!$N$3:$N$20</c:f>
              <c:strCache>
                <c:ptCount val="18"/>
                <c:pt idx="0">
                  <c:v>Less than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</c:strCache>
            </c:strRef>
          </c:cat>
          <c:val>
            <c:numRef>
              <c:f>ChildAgeYears!$Y$3:$Y$20</c:f>
              <c:numCache>
                <c:formatCode>0%</c:formatCode>
                <c:ptCount val="18"/>
                <c:pt idx="0">
                  <c:v>0.27266736800730629</c:v>
                </c:pt>
                <c:pt idx="1">
                  <c:v>8.3172448873423427E-2</c:v>
                </c:pt>
                <c:pt idx="2">
                  <c:v>7.4172552918463364E-2</c:v>
                </c:pt>
                <c:pt idx="3">
                  <c:v>6.5935653923076029E-2</c:v>
                </c:pt>
                <c:pt idx="4">
                  <c:v>5.9461740326701429E-2</c:v>
                </c:pt>
                <c:pt idx="5">
                  <c:v>5.3947353209789481E-2</c:v>
                </c:pt>
                <c:pt idx="6">
                  <c:v>5.0872244251511545E-2</c:v>
                </c:pt>
                <c:pt idx="7">
                  <c:v>4.6987896093686775E-2</c:v>
                </c:pt>
                <c:pt idx="8">
                  <c:v>4.4328967295175777E-2</c:v>
                </c:pt>
                <c:pt idx="9">
                  <c:v>4.1531311776742463E-2</c:v>
                </c:pt>
                <c:pt idx="10">
                  <c:v>3.8294354978555163E-2</c:v>
                </c:pt>
                <c:pt idx="11">
                  <c:v>3.5652767020034448E-2</c:v>
                </c:pt>
                <c:pt idx="12">
                  <c:v>3.3964925260979641E-2</c:v>
                </c:pt>
                <c:pt idx="13">
                  <c:v>3.2542976381775932E-2</c:v>
                </c:pt>
                <c:pt idx="14">
                  <c:v>3.0566120622882973E-2</c:v>
                </c:pt>
                <c:pt idx="15">
                  <c:v>2.5340747505809183E-2</c:v>
                </c:pt>
                <c:pt idx="16">
                  <c:v>9.9305210344389078E-3</c:v>
                </c:pt>
                <c:pt idx="17">
                  <c:v>6.300505196471717E-4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BC0-4319-8667-B97238999B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trellis">
                <a:fgClr>
                  <a:schemeClr val="accent1"/>
                </a:fgClr>
                <a:bgClr>
                  <a:srgbClr val="C00000"/>
                </a:bgClr>
              </a:pattFill>
              <a:ln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93-48B6-9274-84532AA8CAA4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93-48B6-9274-84532AA8CAA4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93-48B6-9274-84532AA8CAA4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93-48B6-9274-84532AA8CAA4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93-48B6-9274-84532AA8CAA4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93-48B6-9274-84532AA8CA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93-48B6-9274-84532AA8CA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3-48B6-9274-84532AA8CA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3-48B6-9274-84532AA8CA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3-48B6-9274-84532AA8CA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93-48B6-9274-84532AA8CAA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93-48B6-9274-84532AA8CAA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InfantAgeWeeksCat_Under_1!$N$3:$N$8</c:f>
              <c:strCache>
                <c:ptCount val="6"/>
                <c:pt idx="0">
                  <c:v>Less than 1 week</c:v>
                </c:pt>
                <c:pt idx="1">
                  <c:v>1 to 3 weeks</c:v>
                </c:pt>
                <c:pt idx="2">
                  <c:v>4 to 12 weeks</c:v>
                </c:pt>
                <c:pt idx="3">
                  <c:v>13 to 25 weeks</c:v>
                </c:pt>
                <c:pt idx="4">
                  <c:v>26 to 38 weeks</c:v>
                </c:pt>
                <c:pt idx="5">
                  <c:v>39 to 52 weeks</c:v>
                </c:pt>
              </c:strCache>
            </c:strRef>
          </c:cat>
          <c:val>
            <c:numRef>
              <c:f>InfantAgeWeeksCat_Under_1!$Y$3:$Y$8</c:f>
              <c:numCache>
                <c:formatCode>0%</c:formatCode>
                <c:ptCount val="6"/>
                <c:pt idx="0">
                  <c:v>0.35718222674467903</c:v>
                </c:pt>
                <c:pt idx="1">
                  <c:v>0.15477401848554226</c:v>
                </c:pt>
                <c:pt idx="2">
                  <c:v>0.15945900110234884</c:v>
                </c:pt>
                <c:pt idx="3">
                  <c:v>0.13995590604595948</c:v>
                </c:pt>
                <c:pt idx="4">
                  <c:v>0.10133129822776223</c:v>
                </c:pt>
                <c:pt idx="5">
                  <c:v>8.7297549393708138E-2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93-48B6-9274-84532AA8CAA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'Under 1 Categories - FY'!$A$30</c:f>
              <c:strCache>
                <c:ptCount val="1"/>
                <c:pt idx="0">
                  <c:v>England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9-46DB-9263-259933B731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E9-46DB-9263-259933B731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E9-46DB-9263-259933B731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E9-46DB-9263-259933B731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E9-46DB-9263-259933B731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E9-46DB-9263-259933B731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E9-46DB-9263-259933B731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E9-46DB-9263-259933B731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E9-46DB-9263-259933B73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'Under 1 Categories - FY'!$C$30:$C$35</c:f>
              <c:strCache>
                <c:ptCount val="6"/>
                <c:pt idx="0">
                  <c:v>Less than 1 week</c:v>
                </c:pt>
                <c:pt idx="1">
                  <c:v>1 to 3 weeks</c:v>
                </c:pt>
                <c:pt idx="2">
                  <c:v>4 to 12 weeks</c:v>
                </c:pt>
                <c:pt idx="3">
                  <c:v>13 to 25 weeks</c:v>
                </c:pt>
                <c:pt idx="4">
                  <c:v>26 to 38 weeks</c:v>
                </c:pt>
                <c:pt idx="5">
                  <c:v>39 to 52 weeks</c:v>
                </c:pt>
              </c:strCache>
            </c:strRef>
          </c:cat>
          <c:val>
            <c:numRef>
              <c:f>'Under 1 Categories - FY'!$N$30:$N$35</c:f>
              <c:numCache>
                <c:formatCode>General</c:formatCode>
                <c:ptCount val="6"/>
                <c:pt idx="0">
                  <c:v>16825</c:v>
                </c:pt>
                <c:pt idx="1">
                  <c:v>7284</c:v>
                </c:pt>
                <c:pt idx="2">
                  <c:v>7506</c:v>
                </c:pt>
                <c:pt idx="3">
                  <c:v>6583</c:v>
                </c:pt>
                <c:pt idx="4">
                  <c:v>4766</c:v>
                </c:pt>
                <c:pt idx="5">
                  <c:v>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E9-46DB-9263-259933B731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'Under 1 Categories - FY'!$A$2</c:f>
              <c:strCache>
                <c:ptCount val="1"/>
                <c:pt idx="0">
                  <c:v>Greater Manchester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1-480A-99AF-FAD1E2AD1E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1-480A-99AF-FAD1E2AD1E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1-480A-99AF-FAD1E2AD1E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1-480A-99AF-FAD1E2AD1E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1-480A-99AF-FAD1E2AD1E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B1-480A-99AF-FAD1E2AD1E4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2B1-480A-99AF-FAD1E2AD1E4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2B1-480A-99AF-FAD1E2AD1E4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2B1-480A-99AF-FAD1E2AD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'Under 1 Categories - FY'!$C$2:$C$7</c:f>
              <c:strCache>
                <c:ptCount val="6"/>
                <c:pt idx="0">
                  <c:v>Less than 1 week</c:v>
                </c:pt>
                <c:pt idx="1">
                  <c:v>1 to 3 weeks</c:v>
                </c:pt>
                <c:pt idx="2">
                  <c:v>4 to 12 weeks</c:v>
                </c:pt>
                <c:pt idx="3">
                  <c:v>13 to 25 weeks</c:v>
                </c:pt>
                <c:pt idx="4">
                  <c:v>26 to 38 weeks</c:v>
                </c:pt>
                <c:pt idx="5">
                  <c:v>39 to 52 weeks</c:v>
                </c:pt>
              </c:strCache>
            </c:strRef>
          </c:cat>
          <c:val>
            <c:numRef>
              <c:f>'Under 1 Categories - FY'!$N$2:$N$7</c:f>
              <c:numCache>
                <c:formatCode>General</c:formatCode>
                <c:ptCount val="6"/>
                <c:pt idx="0">
                  <c:v>1193</c:v>
                </c:pt>
                <c:pt idx="1">
                  <c:v>493</c:v>
                </c:pt>
                <c:pt idx="2">
                  <c:v>503</c:v>
                </c:pt>
                <c:pt idx="3">
                  <c:v>409</c:v>
                </c:pt>
                <c:pt idx="4">
                  <c:v>313</c:v>
                </c:pt>
                <c:pt idx="5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B1-480A-99AF-FAD1E2AD1E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'Under 1 Categories - FY'!$C$2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FY'!$D$2:$M$2</c:f>
              <c:numCache>
                <c:formatCode>General</c:formatCode>
                <c:ptCount val="10"/>
                <c:pt idx="0">
                  <c:v>76</c:v>
                </c:pt>
                <c:pt idx="1">
                  <c:v>75</c:v>
                </c:pt>
                <c:pt idx="2">
                  <c:v>103</c:v>
                </c:pt>
                <c:pt idx="3">
                  <c:v>103</c:v>
                </c:pt>
                <c:pt idx="4">
                  <c:v>121</c:v>
                </c:pt>
                <c:pt idx="5">
                  <c:v>129</c:v>
                </c:pt>
                <c:pt idx="6">
                  <c:v>150</c:v>
                </c:pt>
                <c:pt idx="7">
                  <c:v>128</c:v>
                </c:pt>
                <c:pt idx="8">
                  <c:v>145</c:v>
                </c:pt>
                <c:pt idx="9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4BE4-949C-962303EF2432}"/>
            </c:ext>
          </c:extLst>
        </c:ser>
        <c:ser>
          <c:idx val="1"/>
          <c:order val="1"/>
          <c:tx>
            <c:strRef>
              <c:f>'Under 1 Categories - FY'!$C$3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FY'!$D$3:$M$3</c:f>
              <c:numCache>
                <c:formatCode>General</c:formatCode>
                <c:ptCount val="10"/>
                <c:pt idx="0">
                  <c:v>40</c:v>
                </c:pt>
                <c:pt idx="1">
                  <c:v>33</c:v>
                </c:pt>
                <c:pt idx="2">
                  <c:v>51</c:v>
                </c:pt>
                <c:pt idx="3">
                  <c:v>56</c:v>
                </c:pt>
                <c:pt idx="4">
                  <c:v>43</c:v>
                </c:pt>
                <c:pt idx="5">
                  <c:v>61</c:v>
                </c:pt>
                <c:pt idx="6">
                  <c:v>61</c:v>
                </c:pt>
                <c:pt idx="7">
                  <c:v>47</c:v>
                </c:pt>
                <c:pt idx="8">
                  <c:v>53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6-4BE4-949C-962303EF2432}"/>
            </c:ext>
          </c:extLst>
        </c:ser>
        <c:ser>
          <c:idx val="2"/>
          <c:order val="2"/>
          <c:tx>
            <c:strRef>
              <c:f>'Under 1 Categories - FY'!$C$4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FY'!$D$4:$M$4</c:f>
              <c:numCache>
                <c:formatCode>General</c:formatCode>
                <c:ptCount val="10"/>
                <c:pt idx="0">
                  <c:v>38</c:v>
                </c:pt>
                <c:pt idx="1">
                  <c:v>33</c:v>
                </c:pt>
                <c:pt idx="2">
                  <c:v>43</c:v>
                </c:pt>
                <c:pt idx="3">
                  <c:v>55</c:v>
                </c:pt>
                <c:pt idx="4">
                  <c:v>67</c:v>
                </c:pt>
                <c:pt idx="5">
                  <c:v>61</c:v>
                </c:pt>
                <c:pt idx="6">
                  <c:v>60</c:v>
                </c:pt>
                <c:pt idx="7">
                  <c:v>52</c:v>
                </c:pt>
                <c:pt idx="8">
                  <c:v>51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6-4BE4-949C-962303EF2432}"/>
            </c:ext>
          </c:extLst>
        </c:ser>
        <c:ser>
          <c:idx val="3"/>
          <c:order val="3"/>
          <c:tx>
            <c:strRef>
              <c:f>'Under 1 Categories - FY'!$C$5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FY'!$D$5:$M$5</c:f>
              <c:numCache>
                <c:formatCode>General</c:formatCode>
                <c:ptCount val="10"/>
                <c:pt idx="0">
                  <c:v>25</c:v>
                </c:pt>
                <c:pt idx="1">
                  <c:v>30</c:v>
                </c:pt>
                <c:pt idx="2">
                  <c:v>48</c:v>
                </c:pt>
                <c:pt idx="3">
                  <c:v>48</c:v>
                </c:pt>
                <c:pt idx="4">
                  <c:v>33</c:v>
                </c:pt>
                <c:pt idx="5">
                  <c:v>44</c:v>
                </c:pt>
                <c:pt idx="6">
                  <c:v>41</c:v>
                </c:pt>
                <c:pt idx="7">
                  <c:v>47</c:v>
                </c:pt>
                <c:pt idx="8">
                  <c:v>48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6-4BE4-949C-962303EF2432}"/>
            </c:ext>
          </c:extLst>
        </c:ser>
        <c:ser>
          <c:idx val="4"/>
          <c:order val="4"/>
          <c:tx>
            <c:strRef>
              <c:f>'Under 1 Categories - FY'!$C$6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FY'!$D$6:$M$6</c:f>
              <c:numCache>
                <c:formatCode>General</c:formatCode>
                <c:ptCount val="10"/>
                <c:pt idx="0">
                  <c:v>32</c:v>
                </c:pt>
                <c:pt idx="1">
                  <c:v>29</c:v>
                </c:pt>
                <c:pt idx="2">
                  <c:v>30</c:v>
                </c:pt>
                <c:pt idx="3">
                  <c:v>25</c:v>
                </c:pt>
                <c:pt idx="4">
                  <c:v>35</c:v>
                </c:pt>
                <c:pt idx="5">
                  <c:v>31</c:v>
                </c:pt>
                <c:pt idx="6">
                  <c:v>32</c:v>
                </c:pt>
                <c:pt idx="7">
                  <c:v>31</c:v>
                </c:pt>
                <c:pt idx="8">
                  <c:v>34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6-4BE4-949C-962303EF2432}"/>
            </c:ext>
          </c:extLst>
        </c:ser>
        <c:ser>
          <c:idx val="5"/>
          <c:order val="5"/>
          <c:tx>
            <c:strRef>
              <c:f>'Under 1 Categories - FY'!$C$7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'Under 1 Categories - FY'!$D$1:$M$1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'Under 1 Categories - FY'!$D$7:$M$7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28</c:v>
                </c:pt>
                <c:pt idx="3">
                  <c:v>39</c:v>
                </c:pt>
                <c:pt idx="4">
                  <c:v>31</c:v>
                </c:pt>
                <c:pt idx="5">
                  <c:v>35</c:v>
                </c:pt>
                <c:pt idx="6">
                  <c:v>32</c:v>
                </c:pt>
                <c:pt idx="7">
                  <c:v>29</c:v>
                </c:pt>
                <c:pt idx="8">
                  <c:v>18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A6-4BE4-949C-962303EF2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334344"/>
        <c:axId val="718335984"/>
      </c:barChart>
      <c:catAx>
        <c:axId val="71833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335984"/>
        <c:crosses val="autoZero"/>
        <c:auto val="1"/>
        <c:lblAlgn val="ctr"/>
        <c:lblOffset val="100"/>
        <c:noMultiLvlLbl val="0"/>
      </c:catAx>
      <c:valAx>
        <c:axId val="71833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0" i="0" baseline="0">
                    <a:effectLst/>
                  </a:rPr>
                  <a:t>Number of infants subject to S31 proceedings</a:t>
                </a:r>
                <a:endParaRPr lang="en-GB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33434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45864784143362"/>
          <c:y val="4.5974862451816943E-2"/>
          <c:w val="0.70990919949439313"/>
          <c:h val="0.83604275419634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'Regions Data 2016'!$O$1</c:f>
              <c:strCache>
                <c:ptCount val="1"/>
                <c:pt idx="0">
                  <c:v>National rate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2016'!$O$2:$O$10</c:f>
              <c:numCache>
                <c:formatCode>0.000</c:formatCode>
                <c:ptCount val="9"/>
                <c:pt idx="0">
                  <c:v>35.285761893488271</c:v>
                </c:pt>
                <c:pt idx="1">
                  <c:v>35.285761893488271</c:v>
                </c:pt>
                <c:pt idx="2">
                  <c:v>35.285761893488271</c:v>
                </c:pt>
                <c:pt idx="3">
                  <c:v>35.285761893488271</c:v>
                </c:pt>
                <c:pt idx="4">
                  <c:v>35.285761893488271</c:v>
                </c:pt>
                <c:pt idx="5">
                  <c:v>35.285761893488271</c:v>
                </c:pt>
                <c:pt idx="6">
                  <c:v>35.285761893488271</c:v>
                </c:pt>
                <c:pt idx="7">
                  <c:v>35.285761893488271</c:v>
                </c:pt>
                <c:pt idx="8">
                  <c:v>35.285761893488271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FF-4D8C-9845-564F93BCED90}"/>
            </c:ext>
          </c:extLst>
        </c:ser>
        <c:ser>
          <c:idx val="2"/>
          <c:order val="1"/>
          <c:tx>
            <c:strRef>
              <c:f>'Regions Data 2016'!$Q$1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2016'!$Q$2:$Q$10</c:f>
              <c:numCache>
                <c:formatCode>0.000</c:formatCode>
                <c:ptCount val="9"/>
                <c:pt idx="0">
                  <c:v>28.410286610328811</c:v>
                </c:pt>
                <c:pt idx="1">
                  <c:v>30.251582183364359</c:v>
                </c:pt>
                <c:pt idx="2">
                  <c:v>30.431197028559517</c:v>
                </c:pt>
                <c:pt idx="3">
                  <c:v>30.685319062333335</c:v>
                </c:pt>
                <c:pt idx="4">
                  <c:v>30.92528778294303</c:v>
                </c:pt>
                <c:pt idx="5">
                  <c:v>30.961924832975864</c:v>
                </c:pt>
                <c:pt idx="6">
                  <c:v>31.324214400818391</c:v>
                </c:pt>
                <c:pt idx="7">
                  <c:v>31.646389612793154</c:v>
                </c:pt>
                <c:pt idx="8">
                  <c:v>32.047400926830285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FF-4D8C-9845-564F93BCED90}"/>
            </c:ext>
          </c:extLst>
        </c:ser>
        <c:ser>
          <c:idx val="3"/>
          <c:order val="2"/>
          <c:tx>
            <c:strRef>
              <c:f>'Regions Data 2016'!$R$1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2016'!$R$2:$R$10</c:f>
              <c:numCache>
                <c:formatCode>0.000</c:formatCode>
                <c:ptCount val="9"/>
                <c:pt idx="0">
                  <c:v>42.161237176647731</c:v>
                </c:pt>
                <c:pt idx="1">
                  <c:v>40.319941603612179</c:v>
                </c:pt>
                <c:pt idx="2">
                  <c:v>40.140326758417025</c:v>
                </c:pt>
                <c:pt idx="3">
                  <c:v>39.886204724643207</c:v>
                </c:pt>
                <c:pt idx="4">
                  <c:v>39.646236004033511</c:v>
                </c:pt>
                <c:pt idx="5">
                  <c:v>39.609598954000681</c:v>
                </c:pt>
                <c:pt idx="6">
                  <c:v>39.24730938615815</c:v>
                </c:pt>
                <c:pt idx="7">
                  <c:v>38.925134174183384</c:v>
                </c:pt>
                <c:pt idx="8">
                  <c:v>38.524122860146257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3FF-4D8C-9845-564F93BCED90}"/>
            </c:ext>
          </c:extLst>
        </c:ser>
        <c:ser>
          <c:idx val="4"/>
          <c:order val="3"/>
          <c:tx>
            <c:strRef>
              <c:f>'Regions Data 2016'!$S$1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2016'!$S$2:$S$10</c:f>
              <c:numCache>
                <c:formatCode>0.000</c:formatCode>
                <c:ptCount val="9"/>
                <c:pt idx="0">
                  <c:v>24.762075235591134</c:v>
                </c:pt>
                <c:pt idx="1">
                  <c:v>27.580384786155754</c:v>
                </c:pt>
                <c:pt idx="2">
                  <c:v>27.855305467576912</c:v>
                </c:pt>
                <c:pt idx="3">
                  <c:v>28.244267764169493</c:v>
                </c:pt>
                <c:pt idx="4">
                  <c:v>28.611566826327184</c:v>
                </c:pt>
                <c:pt idx="5">
                  <c:v>28.667643943724382</c:v>
                </c:pt>
                <c:pt idx="6">
                  <c:v>29.222168792462945</c:v>
                </c:pt>
                <c:pt idx="7">
                  <c:v>29.715294116914112</c:v>
                </c:pt>
                <c:pt idx="8">
                  <c:v>30.329086944521968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FF-4D8C-9845-564F93BCED90}"/>
            </c:ext>
          </c:extLst>
        </c:ser>
        <c:ser>
          <c:idx val="5"/>
          <c:order val="4"/>
          <c:tx>
            <c:strRef>
              <c:f>'Regions Data 2016'!$T$1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2016'!$T$2:$T$10</c:f>
              <c:numCache>
                <c:formatCode>0.000</c:formatCode>
                <c:ptCount val="9"/>
                <c:pt idx="0">
                  <c:v>45.809448551385408</c:v>
                </c:pt>
                <c:pt idx="1">
                  <c:v>42.991139000820787</c:v>
                </c:pt>
                <c:pt idx="2">
                  <c:v>42.71621831939963</c:v>
                </c:pt>
                <c:pt idx="3">
                  <c:v>42.327256022807049</c:v>
                </c:pt>
                <c:pt idx="4">
                  <c:v>41.959956960649357</c:v>
                </c:pt>
                <c:pt idx="5">
                  <c:v>41.903879843252156</c:v>
                </c:pt>
                <c:pt idx="6">
                  <c:v>41.349354994513597</c:v>
                </c:pt>
                <c:pt idx="7">
                  <c:v>40.856229670062426</c:v>
                </c:pt>
                <c:pt idx="8">
                  <c:v>40.242436842454573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3FF-4D8C-9845-564F93BCED90}"/>
            </c:ext>
          </c:extLst>
        </c:ser>
        <c:ser>
          <c:idx val="9"/>
          <c:order val="5"/>
          <c:tx>
            <c:strRef>
              <c:f>'Regions Data 2016'!$I$1</c:f>
              <c:strCache>
                <c:ptCount val="1"/>
                <c:pt idx="0">
                  <c:v>East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2016'!$I$2:$I$10</c:f>
              <c:numCache>
                <c:formatCode>0</c:formatCode>
                <c:ptCount val="9"/>
                <c:pt idx="0">
                  <c:v>#N/A</c:v>
                </c:pt>
                <c:pt idx="1">
                  <c:v>39.212743203437213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3FF-4D8C-9845-564F93BCED90}"/>
            </c:ext>
          </c:extLst>
        </c:ser>
        <c:ser>
          <c:idx val="8"/>
          <c:order val="6"/>
          <c:tx>
            <c:strRef>
              <c:f>'Regions Data 2016'!$H$1</c:f>
              <c:strCache>
                <c:ptCount val="1"/>
                <c:pt idx="0">
                  <c:v>Yorkshire and The Humber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2016'!$H$2:$H$10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45.594848252197487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3FF-4D8C-9845-564F93BCED90}"/>
            </c:ext>
          </c:extLst>
        </c:ser>
        <c:ser>
          <c:idx val="14"/>
          <c:order val="7"/>
          <c:tx>
            <c:strRef>
              <c:f>'Regions Data 2016'!$N$1</c:f>
              <c:strCache>
                <c:ptCount val="1"/>
                <c:pt idx="0">
                  <c:v>South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2016'!$N$2:$N$10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34.894270360806757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3FF-4D8C-9845-564F93BCED90}"/>
            </c:ext>
          </c:extLst>
        </c:ser>
        <c:ser>
          <c:idx val="13"/>
          <c:order val="8"/>
          <c:tx>
            <c:strRef>
              <c:f>'Regions Data 2016'!$M$1</c:f>
              <c:strCache>
                <c:ptCount val="1"/>
                <c:pt idx="0">
                  <c:v>South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2016'!$M$2:$M$10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25.886921221392011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3FF-4D8C-9845-564F93BCED90}"/>
            </c:ext>
          </c:extLst>
        </c:ser>
        <c:ser>
          <c:idx val="0"/>
          <c:order val="9"/>
          <c:tx>
            <c:strRef>
              <c:f>'Regions Data 2016'!$F$1</c:f>
              <c:strCache>
                <c:ptCount val="1"/>
                <c:pt idx="0">
                  <c:v>North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2016'!$F$2:$F$10</c:f>
              <c:numCache>
                <c:formatCode>0</c:formatCode>
                <c:ptCount val="9"/>
                <c:pt idx="0">
                  <c:v>47.945684888360049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3FF-4D8C-9845-564F93BCED90}"/>
            </c:ext>
          </c:extLst>
        </c:ser>
        <c:ser>
          <c:idx val="6"/>
          <c:order val="10"/>
          <c:tx>
            <c:strRef>
              <c:f>'Regions Data 2016'!$G$1</c:f>
              <c:strCache>
                <c:ptCount val="1"/>
                <c:pt idx="0">
                  <c:v>North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2016'!$G$2:$G$10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50.424659284992273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3FF-4D8C-9845-564F93BCED90}"/>
            </c:ext>
          </c:extLst>
        </c:ser>
        <c:ser>
          <c:idx val="12"/>
          <c:order val="11"/>
          <c:tx>
            <c:strRef>
              <c:f>'Regions Data 2016'!$L$1</c:f>
              <c:strCache>
                <c:ptCount val="1"/>
                <c:pt idx="0">
                  <c:v>London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2016'!$L$2:$L$10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23.058469135035676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3FF-4D8C-9845-564F93BCED90}"/>
            </c:ext>
          </c:extLst>
        </c:ser>
        <c:ser>
          <c:idx val="11"/>
          <c:order val="12"/>
          <c:tx>
            <c:strRef>
              <c:f>'Regions Data 2016'!$K$1</c:f>
              <c:strCache>
                <c:ptCount val="1"/>
                <c:pt idx="0">
                  <c:v>East of England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2016'!$K$2:$K$10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31.418685121107266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3FF-4D8C-9845-564F93BCED90}"/>
            </c:ext>
          </c:extLst>
        </c:ser>
        <c:ser>
          <c:idx val="10"/>
          <c:order val="13"/>
          <c:tx>
            <c:strRef>
              <c:f>'Regions Data 2016'!$J$1</c:f>
              <c:strCache>
                <c:ptCount val="1"/>
                <c:pt idx="0">
                  <c:v>West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2016'!$J$2:$J$10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39.554623386495123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3FF-4D8C-9845-564F93BC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117904"/>
        <c:axId val="1419112464"/>
      </c:scatterChart>
      <c:valAx>
        <c:axId val="141911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Live births</a:t>
                </a:r>
              </a:p>
            </c:rich>
          </c:tx>
          <c:layout>
            <c:manualLayout>
              <c:xMode val="edge"/>
              <c:yMode val="edge"/>
              <c:x val="0.43950370434453995"/>
              <c:y val="0.951943236184986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112464"/>
        <c:crossesAt val="-0.15"/>
        <c:crossBetween val="midCat"/>
        <c:majorUnit val="20000"/>
      </c:valAx>
      <c:valAx>
        <c:axId val="1419112464"/>
        <c:scaling>
          <c:orientation val="minMax"/>
          <c:max val="55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 of new born infants starting s.31 proceedings within 1 week per 10,000 live births</a:t>
                </a:r>
              </a:p>
            </c:rich>
          </c:tx>
          <c:layout>
            <c:manualLayout>
              <c:xMode val="edge"/>
              <c:yMode val="edge"/>
              <c:x val="8.6422510914183088E-3"/>
              <c:y val="7.4107196727791966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117904"/>
        <c:crosses val="autoZero"/>
        <c:crossBetween val="midCat"/>
        <c:majorUnit val="5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9976884264189818"/>
          <c:y val="1.5059241411858213E-2"/>
          <c:w val="0.19552874626813554"/>
          <c:h val="0.2907302514605029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02281256898963"/>
          <c:y val="0.11810570955483818"/>
          <c:w val="0.86781661638089636"/>
          <c:h val="0.55312042121814953"/>
        </c:manualLayout>
      </c:layout>
      <c:lineChart>
        <c:grouping val="standard"/>
        <c:varyColors val="0"/>
        <c:ser>
          <c:idx val="0"/>
          <c:order val="0"/>
          <c:tx>
            <c:strRef>
              <c:f>'Figure 7'!$A$7</c:f>
              <c:strCache>
                <c:ptCount val="1"/>
                <c:pt idx="0">
                  <c:v>Supervision order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7'!$B$7:$H$7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0.13</c:v>
                </c:pt>
                <c:pt idx="2">
                  <c:v>0.12</c:v>
                </c:pt>
                <c:pt idx="3">
                  <c:v>0.13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4C-433C-AC1D-B01F074B9420}"/>
            </c:ext>
          </c:extLst>
        </c:ser>
        <c:ser>
          <c:idx val="1"/>
          <c:order val="1"/>
          <c:tx>
            <c:strRef>
              <c:f>'Figure 7'!$A$8</c:f>
              <c:strCache>
                <c:ptCount val="1"/>
                <c:pt idx="0">
                  <c:v>Residence orders/child arrangement orders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7'!$B$8:$H$8</c:f>
              <c:numCache>
                <c:formatCode>0%</c:formatCode>
                <c:ptCount val="7"/>
                <c:pt idx="0">
                  <c:v>0.09</c:v>
                </c:pt>
                <c:pt idx="1">
                  <c:v>0.1</c:v>
                </c:pt>
                <c:pt idx="2">
                  <c:v>0.11</c:v>
                </c:pt>
                <c:pt idx="3">
                  <c:v>0.11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4C-433C-AC1D-B01F074B9420}"/>
            </c:ext>
          </c:extLst>
        </c:ser>
        <c:ser>
          <c:idx val="2"/>
          <c:order val="2"/>
          <c:tx>
            <c:strRef>
              <c:f>'Figure 7'!$A$9</c:f>
              <c:strCache>
                <c:ptCount val="1"/>
                <c:pt idx="0">
                  <c:v>Special guardianship orders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7'!$B$9:$H$9</c:f>
              <c:numCache>
                <c:formatCode>0%</c:formatCode>
                <c:ptCount val="7"/>
                <c:pt idx="0">
                  <c:v>0.11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4C-433C-AC1D-B01F074B9420}"/>
            </c:ext>
          </c:extLst>
        </c:ser>
        <c:ser>
          <c:idx val="3"/>
          <c:order val="3"/>
          <c:tx>
            <c:strRef>
              <c:f>'Figure 7'!$A$10</c:f>
              <c:strCache>
                <c:ptCount val="1"/>
                <c:pt idx="0">
                  <c:v>Care orders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7'!$B$10:$H$10</c:f>
              <c:numCache>
                <c:formatCode>0%</c:formatCode>
                <c:ptCount val="7"/>
                <c:pt idx="0">
                  <c:v>0.34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0.31</c:v>
                </c:pt>
                <c:pt idx="5">
                  <c:v>0.32</c:v>
                </c:pt>
                <c:pt idx="6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4C-433C-AC1D-B01F074B9420}"/>
            </c:ext>
          </c:extLst>
        </c:ser>
        <c:ser>
          <c:idx val="4"/>
          <c:order val="4"/>
          <c:tx>
            <c:strRef>
              <c:f>'Figure 7'!$A$11</c:f>
              <c:strCache>
                <c:ptCount val="1"/>
                <c:pt idx="0">
                  <c:v>Placement orders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7'!$B$11:$H$11</c:f>
              <c:numCache>
                <c:formatCode>0%</c:formatCode>
                <c:ptCount val="7"/>
                <c:pt idx="0">
                  <c:v>0.22</c:v>
                </c:pt>
                <c:pt idx="1">
                  <c:v>0.24</c:v>
                </c:pt>
                <c:pt idx="2">
                  <c:v>0.25</c:v>
                </c:pt>
                <c:pt idx="3">
                  <c:v>0.21</c:v>
                </c:pt>
                <c:pt idx="4">
                  <c:v>0.19</c:v>
                </c:pt>
                <c:pt idx="5">
                  <c:v>0.17</c:v>
                </c:pt>
                <c:pt idx="6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4C-433C-AC1D-B01F074B9420}"/>
            </c:ext>
          </c:extLst>
        </c:ser>
        <c:ser>
          <c:idx val="5"/>
          <c:order val="5"/>
          <c:tx>
            <c:strRef>
              <c:f>'Figure 7'!$A$12</c:f>
              <c:strCache>
                <c:ptCount val="1"/>
                <c:pt idx="0">
                  <c:v>Order of no order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7'!$B$12:$H$12</c:f>
              <c:numCache>
                <c:formatCode>0%</c:formatCode>
                <c:ptCount val="7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4C-433C-AC1D-B01F074B9420}"/>
            </c:ext>
          </c:extLst>
        </c:ser>
        <c:ser>
          <c:idx val="6"/>
          <c:order val="6"/>
          <c:tx>
            <c:strRef>
              <c:f>'Figure 7'!$A$13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'Figure 7'!$B$6:$H$6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'Figure 7'!$B$13:$H$13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4C-433C-AC1D-B01F074B9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542816"/>
        <c:axId val="1475738432"/>
      </c:lineChart>
      <c:catAx>
        <c:axId val="17485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5738432"/>
        <c:crosses val="autoZero"/>
        <c:auto val="1"/>
        <c:lblAlgn val="ctr"/>
        <c:lblOffset val="100"/>
        <c:noMultiLvlLbl val="0"/>
      </c:catAx>
      <c:valAx>
        <c:axId val="147573843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85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616506270049588E-2"/>
          <c:y val="0.76850203392249683"/>
          <c:w val="0.91234382956113613"/>
          <c:h val="0.10048440179472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children</a:t>
            </a:r>
            <a:r>
              <a:rPr lang="en-GB" sz="2400" baseline="0" dirty="0"/>
              <a:t> at risk of returning to local authority care or further care proceedings</a:t>
            </a:r>
            <a:endParaRPr lang="en-GB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Sheet1!$B$2:$B$4</c:f>
              <c:strCache>
                <c:ptCount val="3"/>
                <c:pt idx="0">
                  <c:v>SGO</c:v>
                </c:pt>
                <c:pt idx="1">
                  <c:v>CAO</c:v>
                </c:pt>
                <c:pt idx="2">
                  <c:v>Adoption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B-498D-9D45-ACD0138A2F4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Sheet1!$B$2:$B$4</c:f>
              <c:strCache>
                <c:ptCount val="3"/>
                <c:pt idx="0">
                  <c:v>SGO</c:v>
                </c:pt>
                <c:pt idx="1">
                  <c:v>CAO</c:v>
                </c:pt>
                <c:pt idx="2">
                  <c:v>Adoption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95</c:v>
                </c:pt>
                <c:pt idx="1">
                  <c:v>85</c:v>
                </c:pt>
                <c:pt idx="2">
                  <c:v>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B-498D-9D45-ACD0138A2F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6806688"/>
        <c:axId val="2053195728"/>
      </c:barChart>
      <c:catAx>
        <c:axId val="968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195728"/>
        <c:crosses val="autoZero"/>
        <c:auto val="1"/>
        <c:lblAlgn val="ctr"/>
        <c:lblOffset val="100"/>
        <c:noMultiLvlLbl val="0"/>
      </c:catAx>
      <c:valAx>
        <c:axId val="205319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8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0.19476</cdr:x>
      <cdr:y>0.08314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0693AE-5103-44B2-AC35-80B882E221F8}"/>
            </a:ext>
          </a:extLst>
        </cdr:cNvPr>
        <cdr:cNvSpPr txBox="1"/>
      </cdr:nvSpPr>
      <cdr:spPr>
        <a:xfrm xmlns:a="http://schemas.openxmlformats.org/drawingml/2006/main">
          <a:off x="-838200" y="-1690688"/>
          <a:ext cx="108012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/>
            <a:t>N=173,002</a:t>
          </a:r>
        </a:p>
      </cdr:txBody>
    </cdr:sp>
  </cdr:relSizeAnchor>
  <cdr:relSizeAnchor xmlns:cdr="http://schemas.openxmlformats.org/drawingml/2006/chartDrawing">
    <cdr:from>
      <cdr:x>0.55854</cdr:x>
      <cdr:y>0.29049</cdr:y>
    </cdr:from>
    <cdr:to>
      <cdr:x>0.68838</cdr:x>
      <cdr:y>0.357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9D832AC-73D5-43F7-A9A7-1292B2862A5B}"/>
            </a:ext>
          </a:extLst>
        </cdr:cNvPr>
        <cdr:cNvSpPr txBox="1"/>
      </cdr:nvSpPr>
      <cdr:spPr>
        <a:xfrm xmlns:a="http://schemas.openxmlformats.org/drawingml/2006/main">
          <a:off x="3097560" y="1257981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chemeClr val="bg1"/>
              </a:solidFill>
            </a:rPr>
            <a:t>Infants</a:t>
          </a:r>
        </a:p>
        <a:p xmlns:a="http://schemas.openxmlformats.org/drawingml/2006/main">
          <a:r>
            <a:rPr lang="en-GB" sz="1400" b="1" dirty="0">
              <a:solidFill>
                <a:schemeClr val="bg1"/>
              </a:solidFill>
            </a:rPr>
            <a:t>47,172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0.53338</cdr:x>
      <cdr:y>0.34523</cdr:y>
    </cdr:from>
    <cdr:to>
      <cdr:x>0.70574</cdr:x>
      <cdr:y>0.52868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6060FA-6024-459D-A198-88A0DECD6590}"/>
            </a:ext>
          </a:extLst>
        </cdr:cNvPr>
        <cdr:cNvSpPr txBox="1"/>
      </cdr:nvSpPr>
      <cdr:spPr>
        <a:xfrm xmlns:a="http://schemas.openxmlformats.org/drawingml/2006/main">
          <a:off x="2438618" y="947042"/>
          <a:ext cx="788008" cy="50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 err="1">
              <a:solidFill>
                <a:schemeClr val="bg1"/>
              </a:solidFill>
            </a:rPr>
            <a:t>Newborns</a:t>
          </a:r>
          <a:endParaRPr lang="en-GB" sz="1200" b="1" dirty="0">
            <a:solidFill>
              <a:schemeClr val="bg1"/>
            </a:solidFill>
          </a:endParaRPr>
        </a:p>
        <a:p xmlns:a="http://schemas.openxmlformats.org/drawingml/2006/main">
          <a:r>
            <a:rPr lang="en-GB" sz="1200" b="1" dirty="0">
              <a:solidFill>
                <a:schemeClr val="bg1"/>
              </a:solidFill>
            </a:rPr>
            <a:t>16,849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0.11852</cdr:x>
      <cdr:y>0.05854</cdr:y>
    </cdr:from>
    <cdr:to>
      <cdr:x>1</cdr:x>
      <cdr:y>0.11661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EACF1176-6C99-4B04-9B20-AB72880CD551}"/>
            </a:ext>
          </a:extLst>
        </cdr:cNvPr>
        <cdr:cNvSpPr txBox="1"/>
      </cdr:nvSpPr>
      <cdr:spPr>
        <a:xfrm xmlns:a="http://schemas.openxmlformats.org/drawingml/2006/main">
          <a:off x="1246339" y="372268"/>
          <a:ext cx="92692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Proportion of public law orders over time (s.31 cases) (</a:t>
          </a:r>
          <a:r>
            <a:rPr lang="en-US" b="1" dirty="0" err="1"/>
            <a:t>Harwin</a:t>
          </a:r>
          <a:r>
            <a:rPr lang="en-US" b="1" dirty="0"/>
            <a:t> et al., 2019)</a:t>
          </a:r>
          <a:endParaRPr lang="en-GB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2A81-EF4A-4F33-B6A3-FB887281CB50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AC33-7834-4C07-8987-E30B30244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CCACD-300B-47F6-8E63-47D37247F6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0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AF62-0413-459D-A055-9BD345497D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AF62-0413-459D-A055-9BD345497D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AF62-0413-459D-A055-9BD345497D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311F-C90A-4DE9-BBE5-616E69CEC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F9953-0881-4D56-BFCA-C953F98AA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CC44-E4B5-4F4D-8ADA-CC61BAF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CD85A-2876-4B69-8135-31354DA1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AC61-9F67-46ED-9932-1C2087BB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8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56E4-A1A5-4466-B621-0A6FC48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B000-27EB-4918-93FD-81481A2AD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89DA-119C-47A7-B9E2-D3182427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05BE-9172-49F1-8F08-B7CC8B16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3DA9F-803D-4CDC-8576-C864EB25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7F588-A048-4854-B29B-2DD4FC5AE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8E420-88C0-4F3E-8F42-80673E52C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1A11C-7469-4292-B2E5-3F94BDB2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018B-8195-4BBA-BEF1-DE8255C0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780D-0149-42BC-B308-3ECD1DE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7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" y="0"/>
            <a:ext cx="12190552" cy="5925749"/>
          </a:xfrm>
          <a:custGeom>
            <a:avLst/>
            <a:gdLst/>
            <a:ahLst/>
            <a:cxnLst/>
            <a:rect l="l" t="t" r="r" b="b"/>
            <a:pathLst>
              <a:path w="10692130" h="6534784">
                <a:moveTo>
                  <a:pt x="10692003" y="0"/>
                </a:moveTo>
                <a:lnTo>
                  <a:pt x="0" y="0"/>
                </a:lnTo>
                <a:lnTo>
                  <a:pt x="0" y="6534645"/>
                </a:lnTo>
                <a:lnTo>
                  <a:pt x="10692003" y="6534645"/>
                </a:lnTo>
                <a:lnTo>
                  <a:pt x="10692003" y="0"/>
                </a:lnTo>
                <a:close/>
              </a:path>
            </a:pathLst>
          </a:custGeom>
          <a:solidFill>
            <a:srgbClr val="B6C9D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48" b="0" i="0">
                <a:solidFill>
                  <a:srgbClr val="132A36"/>
                </a:solidFill>
                <a:latin typeface="Founders Grotesk Medium"/>
                <a:cs typeface="Founders Grotesk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7" b="0" i="0">
                <a:solidFill>
                  <a:srgbClr val="00535A"/>
                </a:solidFill>
                <a:latin typeface="Founders Grotesk Medium"/>
                <a:cs typeface="Founders Grotesk Medium"/>
              </a:defRPr>
            </a:lvl1pPr>
          </a:lstStyle>
          <a:p>
            <a:pPr marL="11516">
              <a:spcBef>
                <a:spcPts val="36"/>
              </a:spcBef>
            </a:pPr>
            <a:r>
              <a:rPr lang="en-GB" spc="-5"/>
              <a:t>Nuffield </a:t>
            </a:r>
            <a:r>
              <a:rPr lang="en-GB" spc="-9"/>
              <a:t>Family </a:t>
            </a:r>
            <a:r>
              <a:rPr lang="en-GB"/>
              <a:t>Justice</a:t>
            </a:r>
            <a:r>
              <a:rPr lang="en-GB" spc="-18"/>
              <a:t> </a:t>
            </a:r>
            <a:r>
              <a:rPr lang="en-GB" spc="-5"/>
              <a:t>Observatory</a:t>
            </a:r>
            <a:endParaRPr lang="en-GB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D2E1E9"/>
                </a:solidFill>
                <a:latin typeface="Founders Grotesk Medium"/>
                <a:cs typeface="Founders Grotesk Medium"/>
              </a:defRPr>
            </a:lvl1pPr>
          </a:lstStyle>
          <a:p>
            <a:pPr marL="11516">
              <a:spcBef>
                <a:spcPts val="54"/>
              </a:spcBef>
            </a:pPr>
            <a:r>
              <a:rPr lang="en-US" spc="-5"/>
              <a:t>Children </a:t>
            </a:r>
            <a:r>
              <a:rPr lang="en-US"/>
              <a:t>and their </a:t>
            </a:r>
            <a:r>
              <a:rPr lang="en-US" spc="-5"/>
              <a:t>families before entering </a:t>
            </a:r>
            <a:r>
              <a:rPr lang="en-US"/>
              <a:t>the</a:t>
            </a:r>
            <a:r>
              <a:rPr lang="en-US" spc="32"/>
              <a:t> </a:t>
            </a:r>
            <a:r>
              <a:rPr lang="en-US" spc="-14"/>
              <a:t>FJS</a:t>
            </a:r>
            <a:endParaRPr lang="en-US" spc="-14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66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C00EB0-6048-4CFD-A9DD-8AFA9C9E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0" y="492241"/>
            <a:ext cx="2442077" cy="1728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76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C00EB0-6048-4CFD-A9DD-8AFA9C9EA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30" y="492241"/>
            <a:ext cx="2442077" cy="1728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92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ver-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7D1099-6F67-49FD-9B1B-26DFA278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945" y="540796"/>
            <a:ext cx="2317774" cy="164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150899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3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6648BE-1E17-4E0C-9312-A4ADB43590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72467" y="855221"/>
            <a:ext cx="1828800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Partner logo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1DAF2CB-6CAC-4DAB-810C-C74F3C36C8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0552" y="855221"/>
            <a:ext cx="1828800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Partner logo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6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AE3B-6A0C-2B49-AD2D-335E3551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0B866-8D01-974A-AB0E-2C999EC37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 or other key info.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418FE-4DB3-F74E-B8CB-95C68AD559B7}"/>
              </a:ext>
            </a:extLst>
          </p:cNvPr>
          <p:cNvSpPr>
            <a:spLocks noChangeAspect="1"/>
          </p:cNvSpPr>
          <p:nvPr userDrawn="1"/>
        </p:nvSpPr>
        <p:spPr>
          <a:xfrm>
            <a:off x="10605130" y="-1657625"/>
            <a:ext cx="3240000" cy="3240000"/>
          </a:xfrm>
          <a:prstGeom prst="ellipse">
            <a:avLst/>
          </a:pr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37749-9B35-9245-92A3-349C0BC81BEA}"/>
              </a:ext>
            </a:extLst>
          </p:cNvPr>
          <p:cNvCxnSpPr/>
          <p:nvPr userDrawn="1"/>
        </p:nvCxnSpPr>
        <p:spPr>
          <a:xfrm>
            <a:off x="-139148" y="5900186"/>
            <a:ext cx="6917635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DDB86-51A7-1B48-9777-329268EB0D92}"/>
              </a:ext>
            </a:extLst>
          </p:cNvPr>
          <p:cNvCxnSpPr>
            <a:cxnSpLocks/>
          </p:cNvCxnSpPr>
          <p:nvPr userDrawn="1"/>
        </p:nvCxnSpPr>
        <p:spPr>
          <a:xfrm>
            <a:off x="6740014" y="5886404"/>
            <a:ext cx="1103243" cy="1047266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4A58DE-F078-654C-A936-DEDEEB82920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38213" y="1514475"/>
            <a:ext cx="9666287" cy="4002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60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AE3B-6A0C-2B49-AD2D-335E3551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559402"/>
            <a:ext cx="5157787" cy="8653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0B866-8D01-974A-AB0E-2C999EC37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 or other key info.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418FE-4DB3-F74E-B8CB-95C68AD559B7}"/>
              </a:ext>
            </a:extLst>
          </p:cNvPr>
          <p:cNvSpPr>
            <a:spLocks noChangeAspect="1"/>
          </p:cNvSpPr>
          <p:nvPr userDrawn="1"/>
        </p:nvSpPr>
        <p:spPr>
          <a:xfrm>
            <a:off x="10605130" y="-1657625"/>
            <a:ext cx="3240000" cy="3240000"/>
          </a:xfrm>
          <a:prstGeom prst="ellipse">
            <a:avLst/>
          </a:pr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37749-9B35-9245-92A3-349C0BC81BEA}"/>
              </a:ext>
            </a:extLst>
          </p:cNvPr>
          <p:cNvCxnSpPr/>
          <p:nvPr userDrawn="1"/>
        </p:nvCxnSpPr>
        <p:spPr>
          <a:xfrm>
            <a:off x="-139148" y="5900186"/>
            <a:ext cx="6917635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DDB86-51A7-1B48-9777-329268EB0D92}"/>
              </a:ext>
            </a:extLst>
          </p:cNvPr>
          <p:cNvCxnSpPr>
            <a:cxnSpLocks/>
          </p:cNvCxnSpPr>
          <p:nvPr userDrawn="1"/>
        </p:nvCxnSpPr>
        <p:spPr>
          <a:xfrm>
            <a:off x="6740014" y="5886404"/>
            <a:ext cx="1103243" cy="1047266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4A58DE-F078-654C-A936-DEDEEB82920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938213" y="1716349"/>
            <a:ext cx="5157787" cy="38002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F273D6-1858-4678-96FE-77EE2A1553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2550" y="558800"/>
            <a:ext cx="4002088" cy="4957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33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BC2A-CF28-4DA0-B93B-7F0E3EA1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F9713-D99C-431C-835D-060D74B9C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 or other key info.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7415C86-DE62-4945-A395-DF898FBF7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13" y="1807224"/>
            <a:ext cx="9666287" cy="4002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93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6D1F98-C886-4F56-88CE-40E18F388C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3492" y="576617"/>
            <a:ext cx="10112188" cy="5735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8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9469-6D6F-4ABB-82D2-0F620E09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422A-5206-4480-9D72-C4AA3E45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17490-25CA-49FD-9DB1-A9239AFC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44BF-6B0A-4816-AC1B-19C16113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CB4A-20E3-4B6D-941C-FDCCDB22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D8A8543-FE01-44CA-8062-423387D862B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43491" y="548639"/>
            <a:ext cx="10101431" cy="57476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chart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3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F177DFB-BF31-47C4-B4CB-85DE2BD613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32733" y="534988"/>
            <a:ext cx="10133705" cy="57483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39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-Cover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103399-347E-49D6-BAD0-CE163DA9C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30" y="492241"/>
            <a:ext cx="2442077" cy="1728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325EE-C06C-BD4F-9DBF-E81E9CC06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0287" y="2592666"/>
            <a:ext cx="7749209" cy="154201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1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nuffieldfjo.org.uk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494F-89D6-D74B-9A5E-E2516D30C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0347" y="3660756"/>
            <a:ext cx="7749210" cy="17592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buNone/>
              <a:defRPr sz="45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@</a:t>
            </a:r>
            <a:r>
              <a:rPr lang="en-US" dirty="0" err="1"/>
              <a:t>NuffieldFJO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7D56BB-FE20-F64C-A820-DFB976EDFF6D}"/>
              </a:ext>
            </a:extLst>
          </p:cNvPr>
          <p:cNvSpPr>
            <a:spLocks noChangeAspect="1"/>
          </p:cNvSpPr>
          <p:nvPr userDrawn="1"/>
        </p:nvSpPr>
        <p:spPr>
          <a:xfrm>
            <a:off x="-3995530" y="3298152"/>
            <a:ext cx="5508000" cy="5508000"/>
          </a:xfrm>
          <a:prstGeom prst="ellipse">
            <a:avLst/>
          </a:prstGeom>
          <a:noFill/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D0CCB2-5A71-954B-A94F-DF0F929BDEB3}"/>
              </a:ext>
            </a:extLst>
          </p:cNvPr>
          <p:cNvGrpSpPr/>
          <p:nvPr userDrawn="1"/>
        </p:nvGrpSpPr>
        <p:grpSpPr>
          <a:xfrm>
            <a:off x="8070577" y="-189242"/>
            <a:ext cx="4293701" cy="4340143"/>
            <a:chOff x="8070577" y="-189242"/>
            <a:chExt cx="4293701" cy="4340143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949A9FA9-E90E-BD44-951D-5091B3CA0D1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9646841" y="2506887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29ED23-9A1E-B041-B510-139824FD6B7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7499989" y="381346"/>
              <a:ext cx="2214602" cy="1073425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E5E28-098A-B74F-9B49-8085A044D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24129" y="1966114"/>
              <a:ext cx="1152932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67877C-67D6-A647-9C17-D6B6FC42C0F8}"/>
                </a:ext>
              </a:extLst>
            </p:cNvPr>
            <p:cNvCxnSpPr/>
            <p:nvPr userDrawn="1"/>
          </p:nvCxnSpPr>
          <p:spPr>
            <a:xfrm flipH="1">
              <a:off x="11290855" y="4094921"/>
              <a:ext cx="107342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8572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835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4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051" y="1124744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64C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02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053" y="1092139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64C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245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053" y="1124744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64C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79376" y="1196752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64C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793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1384" y="1124744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64C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2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E7AF-5D43-4CB8-98BB-A44E3B04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5055C-6EBC-4BB7-8FDD-420F96C4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0BD42-A97E-48CD-94A5-F81066A5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9D583-EBBC-4664-A5C0-443E3A74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40EA-2698-4781-AA9C-72A2209E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5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80" y="980728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C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October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98072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C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B4B2224-6F36-434A-A752-2F6E707F1A8C}" type="datetimeFigureOut">
              <a:rPr lang="en-GB" smtClean="0"/>
              <a:t>24/10/2019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1B6FFC-4311-47E3-99AA-D77534100A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8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9FBC-47DE-426B-92B2-824B683B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C5F0-CF7C-4ED6-A5B9-73CBFE55D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6807E-3A99-44B5-9C65-714AB541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32D15-63F0-4313-9A4F-BD3AAD9F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0803F-39F3-4CB7-9A65-9E0684E8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534E3-5598-471D-B7CA-01B9C202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268D-CD57-4CD4-B24A-C8DA26B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349E0-FA01-45E4-9671-24B3DE48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B63C2-2EDB-404A-8BAB-919FADBCA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E2E39-64ED-4212-A2B6-315BFB4B7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7CD61-8E81-4C5D-8B32-12D300158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53F1D-7C42-42EC-ABAC-92180618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64E81-DE9D-4C9D-83EB-458078C3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B72AC-192E-4465-84F9-2D78A838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365B-C4A2-4F96-AEB2-10BF4951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117AD-10F3-4FA8-A282-EF12846C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0EC3-4901-4E44-BFD9-A2A69A08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C727D-75E1-4D12-86D1-B733B522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3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A8B81-E3B7-4FAC-A068-C2947642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AF13F-9DDC-4A72-BFE2-5E5A96C9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4FE8D-777B-4ABC-837D-3A33DCE0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2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EA2A-E189-490A-942C-D82C93BA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2B18-1A6F-4FB0-96A1-DF88C506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2303C-E153-489C-A2C6-FCA443141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376AC-3F07-4444-95FC-C43AB099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72F2E-091F-49D9-BAB4-8613B787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D78BA-E1CD-4C2E-9435-1EFBB8DE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E143-FEAB-42B9-8464-BF60FE59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3D83D-FB50-4CA6-A17F-26220B281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177BE-D3EF-4048-8AE9-C69E95453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2E6B5-E391-43A9-A2FA-37A5725E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5E189-0041-4C2B-A413-5603F265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6577-F525-4370-BC88-6C7BAEFE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7AA0E-3140-4B12-973F-A746C28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E905A-ADD2-4A0E-A8C5-173AE545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D24BC-9878-4374-B1B4-8AD417BB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CA5E-8898-4579-9055-7FC4639D392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ACF5-4BCB-4D7F-B377-06843B94D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93D2D-4DB7-4407-8F20-1E26287B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77C2-0AE2-422F-82A2-A9100674C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3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6E0D9-5FF1-5E48-8355-4360757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683178"/>
            <a:ext cx="9673200" cy="7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A262345-9922-2546-A581-8E4F02981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589" y="6191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7FBAD23-659F-DD40-A3EA-54EAF374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589" y="1514475"/>
            <a:ext cx="9666911" cy="4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6E0D9-5FF1-5E48-8355-4360757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683178"/>
            <a:ext cx="9673200" cy="7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A262345-9922-2546-A581-8E4F02981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589" y="6191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or other key info.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7FBAD23-659F-DD40-A3EA-54EAF374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589" y="1514475"/>
            <a:ext cx="9666911" cy="4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59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450000" algn="l" defTabSz="914400" rtl="0" eaLnBrk="1" latinLnBrk="0" hangingPunct="1">
        <a:lnSpc>
          <a:spcPts val="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16334" r="2694" b="43791"/>
          <a:stretch/>
        </p:blipFill>
        <p:spPr bwMode="auto">
          <a:xfrm>
            <a:off x="335359" y="1124743"/>
            <a:ext cx="11521281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enter for Child &amp; Family Justice Research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242819"/>
            <a:ext cx="2026721" cy="55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nuffield foundation logo ne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9" y="151317"/>
            <a:ext cx="1459100" cy="8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profile_images/463681367083982848/hVbuTW9H.jpe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4" b="24187"/>
          <a:stretch/>
        </p:blipFill>
        <p:spPr bwMode="auto">
          <a:xfrm>
            <a:off x="10215403" y="260648"/>
            <a:ext cx="1652225" cy="7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0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743E-DE55-41E2-8934-72A3D694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3" y="2477956"/>
            <a:ext cx="9429136" cy="154201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Nuffield Family Justice Observatory preliminary work and future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6AB59-FB5C-41D5-A476-A2DE41601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587779"/>
            <a:ext cx="7749210" cy="1759226"/>
          </a:xfrm>
        </p:spPr>
        <p:txBody>
          <a:bodyPr>
            <a:noAutofit/>
          </a:bodyPr>
          <a:lstStyle/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Lisa Harker</a:t>
            </a:r>
          </a:p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LFJB conference, Manchester</a:t>
            </a:r>
          </a:p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25 October 2019</a:t>
            </a:r>
            <a:endParaRPr lang="en-GB" sz="2400" b="1" spc="-100" dirty="0">
              <a:solidFill>
                <a:schemeClr val="bg2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6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D0-2FB7-7E4C-9932-7CC9663B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Guardianship – known risk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LFJB conference, Manchester 25 October 2019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AD6B309-8C76-437F-99D7-2947D36A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97000"/>
            <a:ext cx="10515600" cy="4351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450000" indent="-45000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45000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45000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000" indent="-45000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45000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aged four or above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when the Order is made are at greater risk of re-entering local authority care and/or returning to court for further care proceedings than children who are aged under four.  The older a child’s age when the order was made also predicts poorer emotional and behavioural outcomes, especially when the children had experienced neglect and abuse.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 and behavioural difficulties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 major risk factor for placement progress and child well-being outcomes.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risk of return to local authority care increases for children </a:t>
            </a: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placed with unrelated carers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moves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child experienced prior to the making of the SGO.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risk of return to court for further care proceedings increases for children who are </a:t>
            </a: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placed on an SGO and have a Supervision Order made at the same time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It is unclear whether this is because the placement is more vulnerable in the first place or because it is monitored more closely, or whether it is a combination of both factors.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levels of mental health difficulties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combined with </a:t>
            </a: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levels of carer strain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 the likelihood of placements being rated by special guardians as going less well. Financial and housing problems and lack of support increase carer strain and stress.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Poor integration of the child into the family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associated with disruption. Children have had a high number of moves prior to the making of the SGO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CA062-E437-4FC7-9655-2E3B1F301C58}"/>
              </a:ext>
            </a:extLst>
          </p:cNvPr>
          <p:cNvSpPr txBox="1"/>
          <p:nvPr/>
        </p:nvSpPr>
        <p:spPr>
          <a:xfrm flipH="1">
            <a:off x="7695344" y="6053258"/>
            <a:ext cx="365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</a:t>
            </a:r>
            <a:r>
              <a:rPr lang="en-US" sz="1200" dirty="0" err="1"/>
              <a:t>Harwin</a:t>
            </a:r>
            <a:r>
              <a:rPr lang="en-US" sz="1200" dirty="0"/>
              <a:t> et al (2019) Special Guardianship: review of </a:t>
            </a:r>
            <a:r>
              <a:rPr lang="en-US" sz="1200"/>
              <a:t>the English </a:t>
            </a:r>
            <a:r>
              <a:rPr lang="en-US" sz="1200" dirty="0"/>
              <a:t>research studies, Nuffield Family Justice Observatory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627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310" y="401302"/>
            <a:ext cx="157774" cy="157774"/>
          </a:xfrm>
          <a:custGeom>
            <a:avLst/>
            <a:gdLst/>
            <a:ahLst/>
            <a:cxnLst/>
            <a:rect l="l" t="t" r="r" b="b"/>
            <a:pathLst>
              <a:path w="173990" h="173990">
                <a:moveTo>
                  <a:pt x="173405" y="86702"/>
                </a:moveTo>
                <a:lnTo>
                  <a:pt x="166580" y="52988"/>
                </a:lnTo>
                <a:lnTo>
                  <a:pt x="147980" y="25425"/>
                </a:lnTo>
                <a:lnTo>
                  <a:pt x="120417" y="6825"/>
                </a:lnTo>
                <a:lnTo>
                  <a:pt x="86702" y="0"/>
                </a:lnTo>
                <a:lnTo>
                  <a:pt x="52988" y="6825"/>
                </a:lnTo>
                <a:lnTo>
                  <a:pt x="25425" y="25425"/>
                </a:lnTo>
                <a:lnTo>
                  <a:pt x="6825" y="52988"/>
                </a:lnTo>
                <a:lnTo>
                  <a:pt x="0" y="86702"/>
                </a:lnTo>
                <a:lnTo>
                  <a:pt x="6825" y="120417"/>
                </a:lnTo>
                <a:lnTo>
                  <a:pt x="25425" y="147980"/>
                </a:lnTo>
                <a:lnTo>
                  <a:pt x="52988" y="166580"/>
                </a:lnTo>
                <a:lnTo>
                  <a:pt x="86702" y="173405"/>
                </a:lnTo>
                <a:lnTo>
                  <a:pt x="120417" y="166580"/>
                </a:lnTo>
                <a:lnTo>
                  <a:pt x="147980" y="147980"/>
                </a:lnTo>
                <a:lnTo>
                  <a:pt x="166580" y="120417"/>
                </a:lnTo>
                <a:lnTo>
                  <a:pt x="173405" y="86702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8602894" y="403073"/>
            <a:ext cx="711712" cy="1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07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What we</a:t>
            </a:r>
            <a:r>
              <a:rPr sz="907" spc="-5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907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know</a:t>
            </a:r>
            <a:endParaRPr sz="907">
              <a:latin typeface="Founders Grotesk Medium"/>
              <a:cs typeface="Founders Grotesk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35172" y="401302"/>
            <a:ext cx="157774" cy="157774"/>
          </a:xfrm>
          <a:custGeom>
            <a:avLst/>
            <a:gdLst/>
            <a:ahLst/>
            <a:cxnLst/>
            <a:rect l="l" t="t" r="r" b="b"/>
            <a:pathLst>
              <a:path w="173990" h="173990">
                <a:moveTo>
                  <a:pt x="173405" y="86702"/>
                </a:moveTo>
                <a:lnTo>
                  <a:pt x="166580" y="52988"/>
                </a:lnTo>
                <a:lnTo>
                  <a:pt x="147980" y="25425"/>
                </a:lnTo>
                <a:lnTo>
                  <a:pt x="120417" y="6825"/>
                </a:lnTo>
                <a:lnTo>
                  <a:pt x="86702" y="0"/>
                </a:lnTo>
                <a:lnTo>
                  <a:pt x="52988" y="6825"/>
                </a:lnTo>
                <a:lnTo>
                  <a:pt x="25425" y="25425"/>
                </a:lnTo>
                <a:lnTo>
                  <a:pt x="6825" y="52988"/>
                </a:lnTo>
                <a:lnTo>
                  <a:pt x="0" y="86702"/>
                </a:lnTo>
                <a:lnTo>
                  <a:pt x="6825" y="120417"/>
                </a:lnTo>
                <a:lnTo>
                  <a:pt x="25425" y="147980"/>
                </a:lnTo>
                <a:lnTo>
                  <a:pt x="52988" y="166580"/>
                </a:lnTo>
                <a:lnTo>
                  <a:pt x="86702" y="173405"/>
                </a:lnTo>
                <a:lnTo>
                  <a:pt x="120417" y="166580"/>
                </a:lnTo>
                <a:lnTo>
                  <a:pt x="147980" y="147980"/>
                </a:lnTo>
                <a:lnTo>
                  <a:pt x="166580" y="120417"/>
                </a:lnTo>
                <a:lnTo>
                  <a:pt x="173405" y="86702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435172" y="401302"/>
            <a:ext cx="157774" cy="157774"/>
          </a:xfrm>
          <a:custGeom>
            <a:avLst/>
            <a:gdLst/>
            <a:ahLst/>
            <a:cxnLst/>
            <a:rect l="l" t="t" r="r" b="b"/>
            <a:pathLst>
              <a:path w="173990" h="173990">
                <a:moveTo>
                  <a:pt x="173405" y="86702"/>
                </a:moveTo>
                <a:lnTo>
                  <a:pt x="166580" y="52988"/>
                </a:lnTo>
                <a:lnTo>
                  <a:pt x="147980" y="25425"/>
                </a:lnTo>
                <a:lnTo>
                  <a:pt x="120417" y="6825"/>
                </a:lnTo>
                <a:lnTo>
                  <a:pt x="86702" y="0"/>
                </a:lnTo>
                <a:lnTo>
                  <a:pt x="52988" y="6825"/>
                </a:lnTo>
                <a:lnTo>
                  <a:pt x="25425" y="25425"/>
                </a:lnTo>
                <a:lnTo>
                  <a:pt x="6825" y="52988"/>
                </a:lnTo>
                <a:lnTo>
                  <a:pt x="0" y="86702"/>
                </a:lnTo>
                <a:lnTo>
                  <a:pt x="6825" y="120417"/>
                </a:lnTo>
                <a:lnTo>
                  <a:pt x="25425" y="147980"/>
                </a:lnTo>
                <a:lnTo>
                  <a:pt x="52988" y="166580"/>
                </a:lnTo>
                <a:lnTo>
                  <a:pt x="86702" y="173405"/>
                </a:lnTo>
                <a:lnTo>
                  <a:pt x="120417" y="166580"/>
                </a:lnTo>
                <a:lnTo>
                  <a:pt x="147980" y="147980"/>
                </a:lnTo>
                <a:lnTo>
                  <a:pt x="166580" y="120417"/>
                </a:lnTo>
                <a:lnTo>
                  <a:pt x="173405" y="86702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9402765" y="403074"/>
            <a:ext cx="1225918" cy="41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indent="252784"/>
            <a:r>
              <a:rPr sz="907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What we </a:t>
            </a:r>
            <a:r>
              <a:rPr sz="907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don’t</a:t>
            </a:r>
            <a:r>
              <a:rPr sz="907" spc="-32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907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know</a:t>
            </a:r>
            <a:endParaRPr sz="907">
              <a:latin typeface="Founders Grotesk Medium"/>
              <a:cs typeface="Founders Grotesk Medium"/>
            </a:endParaRPr>
          </a:p>
          <a:p>
            <a:pPr marL="11516">
              <a:spcBef>
                <a:spcPts val="431"/>
              </a:spcBef>
            </a:pPr>
            <a:r>
              <a:rPr sz="725" spc="-5" dirty="0">
                <a:solidFill>
                  <a:srgbClr val="132A36"/>
                </a:solidFill>
                <a:latin typeface="Founders Grotesk Regular"/>
                <a:cs typeface="Founders Grotesk Regular"/>
              </a:rPr>
              <a:t>from national administrative</a:t>
            </a:r>
            <a:r>
              <a:rPr sz="725" spc="9" dirty="0">
                <a:solidFill>
                  <a:srgbClr val="132A36"/>
                </a:solidFill>
                <a:latin typeface="Founders Grotesk Regular"/>
                <a:cs typeface="Founders Grotesk Regular"/>
              </a:rPr>
              <a:t> </a:t>
            </a:r>
            <a:r>
              <a:rPr sz="725" spc="-5" dirty="0">
                <a:solidFill>
                  <a:srgbClr val="132A36"/>
                </a:solidFill>
                <a:latin typeface="Founders Grotesk Regular"/>
                <a:cs typeface="Founders Grotesk Regular"/>
              </a:rPr>
              <a:t>data</a:t>
            </a:r>
            <a:endParaRPr sz="725">
              <a:latin typeface="Founders Grotesk Regular"/>
              <a:cs typeface="Founders Grotesk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2539" y="186199"/>
            <a:ext cx="6025366" cy="4744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083" spc="-18" dirty="0"/>
              <a:t>Children </a:t>
            </a:r>
            <a:r>
              <a:rPr sz="3083" spc="-14" dirty="0"/>
              <a:t>in the </a:t>
            </a:r>
            <a:r>
              <a:rPr sz="3083" spc="-45" dirty="0"/>
              <a:t>Family </a:t>
            </a:r>
            <a:r>
              <a:rPr sz="3083" spc="-14" dirty="0"/>
              <a:t>Justice</a:t>
            </a:r>
            <a:r>
              <a:rPr sz="3083" spc="77" dirty="0"/>
              <a:t> </a:t>
            </a:r>
            <a:r>
              <a:rPr sz="3083" spc="-23" dirty="0"/>
              <a:t>System</a:t>
            </a:r>
            <a:endParaRPr sz="3083"/>
          </a:p>
        </p:txBody>
      </p:sp>
      <p:sp>
        <p:nvSpPr>
          <p:cNvPr id="8" name="object 8"/>
          <p:cNvSpPr/>
          <p:nvPr/>
        </p:nvSpPr>
        <p:spPr>
          <a:xfrm>
            <a:off x="8152948" y="949462"/>
            <a:ext cx="2790417" cy="5341870"/>
          </a:xfrm>
          <a:custGeom>
            <a:avLst/>
            <a:gdLst/>
            <a:ahLst/>
            <a:cxnLst/>
            <a:rect l="l" t="t" r="r" b="b"/>
            <a:pathLst>
              <a:path w="3077209" h="5890895">
                <a:moveTo>
                  <a:pt x="3076943" y="0"/>
                </a:moveTo>
                <a:lnTo>
                  <a:pt x="0" y="0"/>
                </a:lnTo>
                <a:lnTo>
                  <a:pt x="0" y="5890907"/>
                </a:lnTo>
                <a:lnTo>
                  <a:pt x="3076943" y="5890907"/>
                </a:lnTo>
                <a:lnTo>
                  <a:pt x="3076943" y="0"/>
                </a:lnTo>
                <a:close/>
              </a:path>
            </a:pathLst>
          </a:custGeom>
          <a:solidFill>
            <a:srgbClr val="D2E1E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8729381" y="1013540"/>
            <a:ext cx="1750489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Following </a:t>
            </a:r>
            <a:r>
              <a:rPr sz="1088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contact with </a:t>
            </a:r>
            <a:r>
              <a:rPr sz="108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</a:t>
            </a:r>
            <a:r>
              <a:rPr sz="1088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1088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FJS</a:t>
            </a:r>
            <a:endParaRPr sz="1088">
              <a:latin typeface="Founders Grotesk Medium"/>
              <a:cs typeface="Founders Grotesk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2942" y="949466"/>
            <a:ext cx="2790417" cy="5341870"/>
          </a:xfrm>
          <a:custGeom>
            <a:avLst/>
            <a:gdLst/>
            <a:ahLst/>
            <a:cxnLst/>
            <a:rect l="l" t="t" r="r" b="b"/>
            <a:pathLst>
              <a:path w="3077209" h="5890895">
                <a:moveTo>
                  <a:pt x="0" y="0"/>
                </a:moveTo>
                <a:lnTo>
                  <a:pt x="0" y="5890895"/>
                </a:lnTo>
                <a:lnTo>
                  <a:pt x="3076952" y="589089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8152942" y="932191"/>
            <a:ext cx="2790417" cy="34549"/>
          </a:xfrm>
          <a:custGeom>
            <a:avLst/>
            <a:gdLst/>
            <a:ahLst/>
            <a:cxnLst/>
            <a:rect l="l" t="t" r="r" b="b"/>
            <a:pathLst>
              <a:path w="3077209" h="38100">
                <a:moveTo>
                  <a:pt x="0" y="38100"/>
                </a:moveTo>
                <a:lnTo>
                  <a:pt x="3076952" y="38100"/>
                </a:lnTo>
                <a:lnTo>
                  <a:pt x="307695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1247605" y="949462"/>
            <a:ext cx="3527465" cy="5341870"/>
          </a:xfrm>
          <a:custGeom>
            <a:avLst/>
            <a:gdLst/>
            <a:ahLst/>
            <a:cxnLst/>
            <a:rect l="l" t="t" r="r" b="b"/>
            <a:pathLst>
              <a:path w="3890010" h="5890895">
                <a:moveTo>
                  <a:pt x="3889768" y="0"/>
                </a:moveTo>
                <a:lnTo>
                  <a:pt x="0" y="0"/>
                </a:lnTo>
                <a:lnTo>
                  <a:pt x="0" y="5890907"/>
                </a:lnTo>
                <a:lnTo>
                  <a:pt x="3889768" y="5890907"/>
                </a:lnTo>
                <a:lnTo>
                  <a:pt x="3889768" y="0"/>
                </a:lnTo>
                <a:close/>
              </a:path>
            </a:pathLst>
          </a:custGeom>
          <a:solidFill>
            <a:srgbClr val="D2E1E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1556055" y="1013541"/>
            <a:ext cx="2478899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Children and their families entering </a:t>
            </a:r>
            <a:r>
              <a:rPr sz="108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</a:t>
            </a:r>
            <a:r>
              <a:rPr sz="1088" spc="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1088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FJS</a:t>
            </a:r>
            <a:endParaRPr sz="1088">
              <a:latin typeface="Founders Grotesk Medium"/>
              <a:cs typeface="Founders Grotesk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47607" y="949466"/>
            <a:ext cx="3527465" cy="5341870"/>
          </a:xfrm>
          <a:custGeom>
            <a:avLst/>
            <a:gdLst/>
            <a:ahLst/>
            <a:cxnLst/>
            <a:rect l="l" t="t" r="r" b="b"/>
            <a:pathLst>
              <a:path w="3890010" h="5890895">
                <a:moveTo>
                  <a:pt x="0" y="5890895"/>
                </a:moveTo>
                <a:lnTo>
                  <a:pt x="3889764" y="5890895"/>
                </a:lnTo>
                <a:lnTo>
                  <a:pt x="3889764" y="0"/>
                </a:lnTo>
                <a:lnTo>
                  <a:pt x="1706965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770606" y="949466"/>
            <a:ext cx="3386389" cy="5341870"/>
          </a:xfrm>
          <a:custGeom>
            <a:avLst/>
            <a:gdLst/>
            <a:ahLst/>
            <a:cxnLst/>
            <a:rect l="l" t="t" r="r" b="b"/>
            <a:pathLst>
              <a:path w="3734434" h="5890895">
                <a:moveTo>
                  <a:pt x="0" y="0"/>
                </a:moveTo>
                <a:lnTo>
                  <a:pt x="0" y="5890895"/>
                </a:lnTo>
                <a:lnTo>
                  <a:pt x="3733863" y="5890895"/>
                </a:lnTo>
                <a:lnTo>
                  <a:pt x="3733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BC84C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6037349" y="1013540"/>
            <a:ext cx="852787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Within </a:t>
            </a:r>
            <a:r>
              <a:rPr sz="108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</a:t>
            </a:r>
            <a:r>
              <a:rPr sz="1088" spc="-7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1088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FJS</a:t>
            </a:r>
            <a:endParaRPr sz="1088">
              <a:latin typeface="Founders Grotesk Medium"/>
              <a:cs typeface="Founders Grotesk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70606" y="949466"/>
            <a:ext cx="3386389" cy="5341870"/>
          </a:xfrm>
          <a:custGeom>
            <a:avLst/>
            <a:gdLst/>
            <a:ahLst/>
            <a:cxnLst/>
            <a:rect l="l" t="t" r="r" b="b"/>
            <a:pathLst>
              <a:path w="3734434" h="5890895">
                <a:moveTo>
                  <a:pt x="0" y="0"/>
                </a:moveTo>
                <a:lnTo>
                  <a:pt x="0" y="5890895"/>
                </a:lnTo>
                <a:lnTo>
                  <a:pt x="3733863" y="5890895"/>
                </a:lnTo>
                <a:lnTo>
                  <a:pt x="3733863" y="0"/>
                </a:lnTo>
                <a:lnTo>
                  <a:pt x="1866988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9813087" y="3626360"/>
            <a:ext cx="1130332" cy="0"/>
          </a:xfrm>
          <a:custGeom>
            <a:avLst/>
            <a:gdLst/>
            <a:ahLst/>
            <a:cxnLst/>
            <a:rect l="l" t="t" r="r" b="b"/>
            <a:pathLst>
              <a:path w="1246504">
                <a:moveTo>
                  <a:pt x="0" y="0"/>
                </a:moveTo>
                <a:lnTo>
                  <a:pt x="1246182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9453939" y="4798533"/>
            <a:ext cx="0" cy="638007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30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9388022" y="4798536"/>
            <a:ext cx="131862" cy="71402"/>
          </a:xfrm>
          <a:custGeom>
            <a:avLst/>
            <a:gdLst/>
            <a:ahLst/>
            <a:cxnLst/>
            <a:rect l="l" t="t" r="r" b="b"/>
            <a:pathLst>
              <a:path w="145415" h="78739">
                <a:moveTo>
                  <a:pt x="0" y="78181"/>
                </a:moveTo>
                <a:lnTo>
                  <a:pt x="72694" y="0"/>
                </a:lnTo>
                <a:lnTo>
                  <a:pt x="145376" y="78181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2712422" y="3689978"/>
            <a:ext cx="0" cy="1193096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0"/>
                </a:moveTo>
                <a:lnTo>
                  <a:pt x="0" y="1315351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646509" y="4811844"/>
            <a:ext cx="131862" cy="71402"/>
          </a:xfrm>
          <a:custGeom>
            <a:avLst/>
            <a:gdLst/>
            <a:ahLst/>
            <a:cxnLst/>
            <a:rect l="l" t="t" r="r" b="b"/>
            <a:pathLst>
              <a:path w="145414" h="78739">
                <a:moveTo>
                  <a:pt x="145376" y="0"/>
                </a:moveTo>
                <a:lnTo>
                  <a:pt x="72682" y="78181"/>
                </a:ln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5691779" y="5976781"/>
            <a:ext cx="796933" cy="314973"/>
          </a:xfrm>
          <a:custGeom>
            <a:avLst/>
            <a:gdLst/>
            <a:ahLst/>
            <a:cxnLst/>
            <a:rect l="l" t="t" r="r" b="b"/>
            <a:pathLst>
              <a:path w="878839" h="347345">
                <a:moveTo>
                  <a:pt x="0" y="0"/>
                </a:moveTo>
                <a:lnTo>
                  <a:pt x="0" y="346887"/>
                </a:lnTo>
                <a:lnTo>
                  <a:pt x="878586" y="346887"/>
                </a:lnTo>
                <a:lnTo>
                  <a:pt x="878586" y="0"/>
                </a:lnTo>
                <a:lnTo>
                  <a:pt x="0" y="0"/>
                </a:lnTo>
                <a:close/>
              </a:path>
            </a:pathLst>
          </a:custGeom>
          <a:solidFill>
            <a:srgbClr val="BC84C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 txBox="1"/>
          <p:nvPr/>
        </p:nvSpPr>
        <p:spPr>
          <a:xfrm>
            <a:off x="5803483" y="6047170"/>
            <a:ext cx="5735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4703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Expectations 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and</a:t>
            </a:r>
            <a:r>
              <a:rPr sz="635" spc="-5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experiences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91779" y="5976781"/>
            <a:ext cx="796933" cy="314973"/>
          </a:xfrm>
          <a:custGeom>
            <a:avLst/>
            <a:gdLst/>
            <a:ahLst/>
            <a:cxnLst/>
            <a:rect l="l" t="t" r="r" b="b"/>
            <a:pathLst>
              <a:path w="878839" h="347345">
                <a:moveTo>
                  <a:pt x="0" y="0"/>
                </a:moveTo>
                <a:lnTo>
                  <a:pt x="0" y="346887"/>
                </a:lnTo>
                <a:lnTo>
                  <a:pt x="878586" y="346887"/>
                </a:lnTo>
                <a:lnTo>
                  <a:pt x="878586" y="0"/>
                </a:lnTo>
                <a:lnTo>
                  <a:pt x="439305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966275" y="5976795"/>
            <a:ext cx="1187338" cy="314973"/>
          </a:xfrm>
          <a:custGeom>
            <a:avLst/>
            <a:gdLst/>
            <a:ahLst/>
            <a:cxnLst/>
            <a:rect l="l" t="t" r="r" b="b"/>
            <a:pathLst>
              <a:path w="1309370" h="347345">
                <a:moveTo>
                  <a:pt x="0" y="0"/>
                </a:moveTo>
                <a:lnTo>
                  <a:pt x="0" y="346875"/>
                </a:lnTo>
                <a:lnTo>
                  <a:pt x="1309293" y="346875"/>
                </a:lnTo>
                <a:lnTo>
                  <a:pt x="1309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BC84C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 txBox="1"/>
          <p:nvPr/>
        </p:nvSpPr>
        <p:spPr>
          <a:xfrm>
            <a:off x="7059474" y="6078846"/>
            <a:ext cx="100134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 most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prevalent</a:t>
            </a:r>
            <a:r>
              <a:rPr sz="635" spc="-77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decisions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6275" y="5976795"/>
            <a:ext cx="1187338" cy="314973"/>
          </a:xfrm>
          <a:custGeom>
            <a:avLst/>
            <a:gdLst/>
            <a:ahLst/>
            <a:cxnLst/>
            <a:rect l="l" t="t" r="r" b="b"/>
            <a:pathLst>
              <a:path w="1309370" h="347345">
                <a:moveTo>
                  <a:pt x="0" y="0"/>
                </a:moveTo>
                <a:lnTo>
                  <a:pt x="0" y="346875"/>
                </a:lnTo>
                <a:lnTo>
                  <a:pt x="1309293" y="346875"/>
                </a:lnTo>
                <a:lnTo>
                  <a:pt x="1309293" y="0"/>
                </a:lnTo>
                <a:lnTo>
                  <a:pt x="65467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 txBox="1"/>
          <p:nvPr/>
        </p:nvSpPr>
        <p:spPr>
          <a:xfrm>
            <a:off x="3402463" y="5249321"/>
            <a:ext cx="453745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Public</a:t>
            </a:r>
            <a:r>
              <a:rPr sz="816" spc="-8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law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51695" y="1833624"/>
            <a:ext cx="2502508" cy="0"/>
          </a:xfrm>
          <a:custGeom>
            <a:avLst/>
            <a:gdLst/>
            <a:ahLst/>
            <a:cxnLst/>
            <a:rect l="l" t="t" r="r" b="b"/>
            <a:pathLst>
              <a:path w="2759709">
                <a:moveTo>
                  <a:pt x="275941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6950657" y="5419097"/>
            <a:ext cx="2519207" cy="0"/>
          </a:xfrm>
          <a:custGeom>
            <a:avLst/>
            <a:gdLst/>
            <a:ahLst/>
            <a:cxnLst/>
            <a:rect l="l" t="t" r="r" b="b"/>
            <a:pathLst>
              <a:path w="2778125">
                <a:moveTo>
                  <a:pt x="277797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4331467" y="1173446"/>
            <a:ext cx="882730" cy="4802903"/>
          </a:xfrm>
          <a:custGeom>
            <a:avLst/>
            <a:gdLst/>
            <a:ahLst/>
            <a:cxnLst/>
            <a:rect l="l" t="t" r="r" b="b"/>
            <a:pathLst>
              <a:path w="973454" h="5296534">
                <a:moveTo>
                  <a:pt x="0" y="0"/>
                </a:moveTo>
                <a:lnTo>
                  <a:pt x="0" y="5296000"/>
                </a:lnTo>
                <a:lnTo>
                  <a:pt x="973226" y="5296000"/>
                </a:lnTo>
                <a:lnTo>
                  <a:pt x="973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B6C9D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4382716" y="1204875"/>
            <a:ext cx="780234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Interventions</a:t>
            </a:r>
            <a:endParaRPr sz="1088">
              <a:latin typeface="Founders Grotesk Medium"/>
              <a:cs typeface="Founders Grotesk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31467" y="1173445"/>
            <a:ext cx="882730" cy="5051081"/>
          </a:xfrm>
          <a:custGeom>
            <a:avLst/>
            <a:gdLst/>
            <a:ahLst/>
            <a:cxnLst/>
            <a:rect l="l" t="t" r="r" b="b"/>
            <a:pathLst>
              <a:path w="973454" h="5570220">
                <a:moveTo>
                  <a:pt x="0" y="0"/>
                </a:moveTo>
                <a:lnTo>
                  <a:pt x="0" y="5569800"/>
                </a:lnTo>
                <a:lnTo>
                  <a:pt x="973226" y="5569800"/>
                </a:lnTo>
                <a:lnTo>
                  <a:pt x="973226" y="0"/>
                </a:lnTo>
                <a:lnTo>
                  <a:pt x="486625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3083172" y="5418704"/>
            <a:ext cx="2867001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131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5878796" y="5352789"/>
            <a:ext cx="71402" cy="131862"/>
          </a:xfrm>
          <a:custGeom>
            <a:avLst/>
            <a:gdLst/>
            <a:ahLst/>
            <a:cxnLst/>
            <a:rect l="l" t="t" r="r" b="b"/>
            <a:pathLst>
              <a:path w="78739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2240394" y="4965667"/>
            <a:ext cx="927068" cy="907490"/>
          </a:xfrm>
          <a:custGeom>
            <a:avLst/>
            <a:gdLst/>
            <a:ahLst/>
            <a:cxnLst/>
            <a:rect l="l" t="t" r="r" b="b"/>
            <a:pathLst>
              <a:path w="1022350" h="1000760">
                <a:moveTo>
                  <a:pt x="1022222" y="500151"/>
                </a:moveTo>
                <a:lnTo>
                  <a:pt x="1019878" y="452053"/>
                </a:lnTo>
                <a:lnTo>
                  <a:pt x="1012990" y="405233"/>
                </a:lnTo>
                <a:lnTo>
                  <a:pt x="1001773" y="359903"/>
                </a:lnTo>
                <a:lnTo>
                  <a:pt x="986443" y="316274"/>
                </a:lnTo>
                <a:lnTo>
                  <a:pt x="967216" y="274557"/>
                </a:lnTo>
                <a:lnTo>
                  <a:pt x="944308" y="234964"/>
                </a:lnTo>
                <a:lnTo>
                  <a:pt x="917936" y="197706"/>
                </a:lnTo>
                <a:lnTo>
                  <a:pt x="888313" y="162993"/>
                </a:lnTo>
                <a:lnTo>
                  <a:pt x="855658" y="131038"/>
                </a:lnTo>
                <a:lnTo>
                  <a:pt x="820185" y="102051"/>
                </a:lnTo>
                <a:lnTo>
                  <a:pt x="782110" y="76243"/>
                </a:lnTo>
                <a:lnTo>
                  <a:pt x="741649" y="53827"/>
                </a:lnTo>
                <a:lnTo>
                  <a:pt x="699018" y="35012"/>
                </a:lnTo>
                <a:lnTo>
                  <a:pt x="654433" y="20011"/>
                </a:lnTo>
                <a:lnTo>
                  <a:pt x="608110" y="9034"/>
                </a:lnTo>
                <a:lnTo>
                  <a:pt x="560264" y="2293"/>
                </a:lnTo>
                <a:lnTo>
                  <a:pt x="511111" y="0"/>
                </a:lnTo>
                <a:lnTo>
                  <a:pt x="461958" y="2293"/>
                </a:lnTo>
                <a:lnTo>
                  <a:pt x="414112" y="9034"/>
                </a:lnTo>
                <a:lnTo>
                  <a:pt x="367789" y="20011"/>
                </a:lnTo>
                <a:lnTo>
                  <a:pt x="323204" y="35012"/>
                </a:lnTo>
                <a:lnTo>
                  <a:pt x="280573" y="53827"/>
                </a:lnTo>
                <a:lnTo>
                  <a:pt x="240112" y="76243"/>
                </a:lnTo>
                <a:lnTo>
                  <a:pt x="202037" y="102051"/>
                </a:lnTo>
                <a:lnTo>
                  <a:pt x="166564" y="131038"/>
                </a:lnTo>
                <a:lnTo>
                  <a:pt x="133909" y="162993"/>
                </a:lnTo>
                <a:lnTo>
                  <a:pt x="104286" y="197706"/>
                </a:lnTo>
                <a:lnTo>
                  <a:pt x="77914" y="234964"/>
                </a:lnTo>
                <a:lnTo>
                  <a:pt x="55006" y="274557"/>
                </a:lnTo>
                <a:lnTo>
                  <a:pt x="35779" y="316274"/>
                </a:lnTo>
                <a:lnTo>
                  <a:pt x="20449" y="359903"/>
                </a:lnTo>
                <a:lnTo>
                  <a:pt x="9232" y="405233"/>
                </a:lnTo>
                <a:lnTo>
                  <a:pt x="2344" y="452053"/>
                </a:lnTo>
                <a:lnTo>
                  <a:pt x="0" y="500151"/>
                </a:lnTo>
                <a:lnTo>
                  <a:pt x="2344" y="548249"/>
                </a:lnTo>
                <a:lnTo>
                  <a:pt x="9232" y="595069"/>
                </a:lnTo>
                <a:lnTo>
                  <a:pt x="20449" y="640399"/>
                </a:lnTo>
                <a:lnTo>
                  <a:pt x="35779" y="684028"/>
                </a:lnTo>
                <a:lnTo>
                  <a:pt x="55006" y="725744"/>
                </a:lnTo>
                <a:lnTo>
                  <a:pt x="77914" y="765338"/>
                </a:lnTo>
                <a:lnTo>
                  <a:pt x="104286" y="802596"/>
                </a:lnTo>
                <a:lnTo>
                  <a:pt x="133909" y="837309"/>
                </a:lnTo>
                <a:lnTo>
                  <a:pt x="166564" y="869264"/>
                </a:lnTo>
                <a:lnTo>
                  <a:pt x="202037" y="898251"/>
                </a:lnTo>
                <a:lnTo>
                  <a:pt x="240112" y="924059"/>
                </a:lnTo>
                <a:lnTo>
                  <a:pt x="280573" y="946475"/>
                </a:lnTo>
                <a:lnTo>
                  <a:pt x="323204" y="965290"/>
                </a:lnTo>
                <a:lnTo>
                  <a:pt x="367789" y="980291"/>
                </a:lnTo>
                <a:lnTo>
                  <a:pt x="414112" y="991267"/>
                </a:lnTo>
                <a:lnTo>
                  <a:pt x="461958" y="998008"/>
                </a:lnTo>
                <a:lnTo>
                  <a:pt x="511111" y="1000302"/>
                </a:lnTo>
                <a:lnTo>
                  <a:pt x="560264" y="998008"/>
                </a:lnTo>
                <a:lnTo>
                  <a:pt x="608110" y="991267"/>
                </a:lnTo>
                <a:lnTo>
                  <a:pt x="654433" y="980291"/>
                </a:lnTo>
                <a:lnTo>
                  <a:pt x="699018" y="965290"/>
                </a:lnTo>
                <a:lnTo>
                  <a:pt x="741649" y="946475"/>
                </a:lnTo>
                <a:lnTo>
                  <a:pt x="782110" y="924059"/>
                </a:lnTo>
                <a:lnTo>
                  <a:pt x="820185" y="898251"/>
                </a:lnTo>
                <a:lnTo>
                  <a:pt x="855658" y="869264"/>
                </a:lnTo>
                <a:lnTo>
                  <a:pt x="888313" y="837309"/>
                </a:lnTo>
                <a:lnTo>
                  <a:pt x="917936" y="802596"/>
                </a:lnTo>
                <a:lnTo>
                  <a:pt x="944308" y="765338"/>
                </a:lnTo>
                <a:lnTo>
                  <a:pt x="967216" y="725744"/>
                </a:lnTo>
                <a:lnTo>
                  <a:pt x="986443" y="684028"/>
                </a:lnTo>
                <a:lnTo>
                  <a:pt x="1001773" y="640399"/>
                </a:lnTo>
                <a:lnTo>
                  <a:pt x="1012990" y="595069"/>
                </a:lnTo>
                <a:lnTo>
                  <a:pt x="1019878" y="548249"/>
                </a:lnTo>
                <a:lnTo>
                  <a:pt x="1022222" y="500151"/>
                </a:lnTo>
                <a:close/>
              </a:path>
            </a:pathLst>
          </a:custGeom>
          <a:solidFill>
            <a:srgbClr val="D2E1E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/>
          <p:nvPr/>
        </p:nvSpPr>
        <p:spPr>
          <a:xfrm>
            <a:off x="2384722" y="5557948"/>
            <a:ext cx="6293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algn="ctr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Parents</a:t>
            </a:r>
            <a:r>
              <a:rPr sz="635" spc="-6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struggling 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to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look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after  children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40394" y="4965667"/>
            <a:ext cx="927068" cy="907490"/>
          </a:xfrm>
          <a:custGeom>
            <a:avLst/>
            <a:gdLst/>
            <a:ahLst/>
            <a:cxnLst/>
            <a:rect l="l" t="t" r="r" b="b"/>
            <a:pathLst>
              <a:path w="1022350" h="1000760">
                <a:moveTo>
                  <a:pt x="511111" y="1000302"/>
                </a:moveTo>
                <a:lnTo>
                  <a:pt x="560264" y="998008"/>
                </a:lnTo>
                <a:lnTo>
                  <a:pt x="608110" y="991267"/>
                </a:lnTo>
                <a:lnTo>
                  <a:pt x="654433" y="980291"/>
                </a:lnTo>
                <a:lnTo>
                  <a:pt x="699018" y="965290"/>
                </a:lnTo>
                <a:lnTo>
                  <a:pt x="741649" y="946475"/>
                </a:lnTo>
                <a:lnTo>
                  <a:pt x="782110" y="924059"/>
                </a:lnTo>
                <a:lnTo>
                  <a:pt x="820185" y="898251"/>
                </a:lnTo>
                <a:lnTo>
                  <a:pt x="855658" y="869264"/>
                </a:lnTo>
                <a:lnTo>
                  <a:pt x="888313" y="837309"/>
                </a:lnTo>
                <a:lnTo>
                  <a:pt x="917936" y="802596"/>
                </a:lnTo>
                <a:lnTo>
                  <a:pt x="944308" y="765338"/>
                </a:lnTo>
                <a:lnTo>
                  <a:pt x="967216" y="725744"/>
                </a:lnTo>
                <a:lnTo>
                  <a:pt x="986443" y="684028"/>
                </a:lnTo>
                <a:lnTo>
                  <a:pt x="1001773" y="640399"/>
                </a:lnTo>
                <a:lnTo>
                  <a:pt x="1012990" y="595069"/>
                </a:lnTo>
                <a:lnTo>
                  <a:pt x="1019878" y="548249"/>
                </a:lnTo>
                <a:lnTo>
                  <a:pt x="1022222" y="500151"/>
                </a:lnTo>
                <a:lnTo>
                  <a:pt x="1019878" y="452053"/>
                </a:lnTo>
                <a:lnTo>
                  <a:pt x="1012990" y="405233"/>
                </a:lnTo>
                <a:lnTo>
                  <a:pt x="1001773" y="359903"/>
                </a:lnTo>
                <a:lnTo>
                  <a:pt x="986443" y="316274"/>
                </a:lnTo>
                <a:lnTo>
                  <a:pt x="967216" y="274557"/>
                </a:lnTo>
                <a:lnTo>
                  <a:pt x="944308" y="234964"/>
                </a:lnTo>
                <a:lnTo>
                  <a:pt x="917936" y="197706"/>
                </a:lnTo>
                <a:lnTo>
                  <a:pt x="888313" y="162993"/>
                </a:lnTo>
                <a:lnTo>
                  <a:pt x="855658" y="131038"/>
                </a:lnTo>
                <a:lnTo>
                  <a:pt x="820185" y="102051"/>
                </a:lnTo>
                <a:lnTo>
                  <a:pt x="782110" y="76243"/>
                </a:lnTo>
                <a:lnTo>
                  <a:pt x="741649" y="53827"/>
                </a:lnTo>
                <a:lnTo>
                  <a:pt x="699018" y="35012"/>
                </a:lnTo>
                <a:lnTo>
                  <a:pt x="654433" y="20011"/>
                </a:lnTo>
                <a:lnTo>
                  <a:pt x="608110" y="9034"/>
                </a:lnTo>
                <a:lnTo>
                  <a:pt x="560264" y="2293"/>
                </a:lnTo>
                <a:lnTo>
                  <a:pt x="511111" y="0"/>
                </a:lnTo>
                <a:lnTo>
                  <a:pt x="461958" y="2293"/>
                </a:lnTo>
                <a:lnTo>
                  <a:pt x="414112" y="9034"/>
                </a:lnTo>
                <a:lnTo>
                  <a:pt x="367789" y="20011"/>
                </a:lnTo>
                <a:lnTo>
                  <a:pt x="323204" y="35012"/>
                </a:lnTo>
                <a:lnTo>
                  <a:pt x="280573" y="53827"/>
                </a:lnTo>
                <a:lnTo>
                  <a:pt x="240112" y="76243"/>
                </a:lnTo>
                <a:lnTo>
                  <a:pt x="202037" y="102051"/>
                </a:lnTo>
                <a:lnTo>
                  <a:pt x="166564" y="131038"/>
                </a:lnTo>
                <a:lnTo>
                  <a:pt x="133909" y="162993"/>
                </a:lnTo>
                <a:lnTo>
                  <a:pt x="104286" y="197706"/>
                </a:lnTo>
                <a:lnTo>
                  <a:pt x="77914" y="234964"/>
                </a:lnTo>
                <a:lnTo>
                  <a:pt x="55006" y="274557"/>
                </a:lnTo>
                <a:lnTo>
                  <a:pt x="35779" y="316274"/>
                </a:lnTo>
                <a:lnTo>
                  <a:pt x="20449" y="359903"/>
                </a:lnTo>
                <a:lnTo>
                  <a:pt x="9232" y="405233"/>
                </a:lnTo>
                <a:lnTo>
                  <a:pt x="2344" y="452053"/>
                </a:lnTo>
                <a:lnTo>
                  <a:pt x="0" y="500151"/>
                </a:lnTo>
                <a:lnTo>
                  <a:pt x="2344" y="548249"/>
                </a:lnTo>
                <a:lnTo>
                  <a:pt x="9232" y="595069"/>
                </a:lnTo>
                <a:lnTo>
                  <a:pt x="20449" y="640399"/>
                </a:lnTo>
                <a:lnTo>
                  <a:pt x="35779" y="684028"/>
                </a:lnTo>
                <a:lnTo>
                  <a:pt x="55006" y="725744"/>
                </a:lnTo>
                <a:lnTo>
                  <a:pt x="77914" y="765338"/>
                </a:lnTo>
                <a:lnTo>
                  <a:pt x="104286" y="802596"/>
                </a:lnTo>
                <a:lnTo>
                  <a:pt x="133909" y="837309"/>
                </a:lnTo>
                <a:lnTo>
                  <a:pt x="166564" y="869264"/>
                </a:lnTo>
                <a:lnTo>
                  <a:pt x="202037" y="898251"/>
                </a:lnTo>
                <a:lnTo>
                  <a:pt x="240112" y="924059"/>
                </a:lnTo>
                <a:lnTo>
                  <a:pt x="280573" y="946475"/>
                </a:lnTo>
                <a:lnTo>
                  <a:pt x="323204" y="965290"/>
                </a:lnTo>
                <a:lnTo>
                  <a:pt x="367789" y="980291"/>
                </a:lnTo>
                <a:lnTo>
                  <a:pt x="414112" y="991267"/>
                </a:lnTo>
                <a:lnTo>
                  <a:pt x="461958" y="998008"/>
                </a:lnTo>
                <a:lnTo>
                  <a:pt x="511111" y="1000302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2832761" y="5178121"/>
            <a:ext cx="0" cy="328792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80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2942259" y="5266418"/>
            <a:ext cx="85797" cy="95586"/>
          </a:xfrm>
          <a:custGeom>
            <a:avLst/>
            <a:gdLst/>
            <a:ahLst/>
            <a:cxnLst/>
            <a:rect l="l" t="t" r="r" b="b"/>
            <a:pathLst>
              <a:path w="94614" h="105410">
                <a:moveTo>
                  <a:pt x="47066" y="105016"/>
                </a:moveTo>
                <a:lnTo>
                  <a:pt x="3703" y="83531"/>
                </a:lnTo>
                <a:lnTo>
                  <a:pt x="0" y="35153"/>
                </a:lnTo>
                <a:lnTo>
                  <a:pt x="3703" y="21479"/>
                </a:lnTo>
                <a:lnTo>
                  <a:pt x="13798" y="10304"/>
                </a:lnTo>
                <a:lnTo>
                  <a:pt x="28760" y="2765"/>
                </a:lnTo>
                <a:lnTo>
                  <a:pt x="47066" y="0"/>
                </a:lnTo>
                <a:lnTo>
                  <a:pt x="65373" y="2765"/>
                </a:lnTo>
                <a:lnTo>
                  <a:pt x="80340" y="10304"/>
                </a:lnTo>
                <a:lnTo>
                  <a:pt x="90439" y="21479"/>
                </a:lnTo>
                <a:lnTo>
                  <a:pt x="94145" y="35153"/>
                </a:lnTo>
                <a:lnTo>
                  <a:pt x="94145" y="69862"/>
                </a:lnTo>
                <a:lnTo>
                  <a:pt x="90439" y="83531"/>
                </a:lnTo>
                <a:lnTo>
                  <a:pt x="80340" y="94707"/>
                </a:lnTo>
                <a:lnTo>
                  <a:pt x="65373" y="102248"/>
                </a:lnTo>
                <a:lnTo>
                  <a:pt x="47066" y="105016"/>
                </a:lnTo>
              </a:path>
            </a:pathLst>
          </a:custGeom>
          <a:ln w="28574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2901087" y="5405122"/>
            <a:ext cx="168139" cy="101920"/>
          </a:xfrm>
          <a:custGeom>
            <a:avLst/>
            <a:gdLst/>
            <a:ahLst/>
            <a:cxnLst/>
            <a:rect l="l" t="t" r="r" b="b"/>
            <a:pathLst>
              <a:path w="185419" h="112395">
                <a:moveTo>
                  <a:pt x="0" y="111950"/>
                </a:moveTo>
                <a:lnTo>
                  <a:pt x="0" y="73215"/>
                </a:lnTo>
                <a:lnTo>
                  <a:pt x="5439" y="44716"/>
                </a:lnTo>
                <a:lnTo>
                  <a:pt x="20272" y="21443"/>
                </a:lnTo>
                <a:lnTo>
                  <a:pt x="42273" y="5753"/>
                </a:lnTo>
                <a:lnTo>
                  <a:pt x="69215" y="0"/>
                </a:lnTo>
                <a:lnTo>
                  <a:pt x="115722" y="0"/>
                </a:lnTo>
                <a:lnTo>
                  <a:pt x="142664" y="5753"/>
                </a:lnTo>
                <a:lnTo>
                  <a:pt x="164665" y="21443"/>
                </a:lnTo>
                <a:lnTo>
                  <a:pt x="179498" y="44716"/>
                </a:lnTo>
                <a:lnTo>
                  <a:pt x="184937" y="73215"/>
                </a:lnTo>
                <a:lnTo>
                  <a:pt x="184937" y="111950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2418526" y="5195398"/>
            <a:ext cx="85797" cy="127832"/>
          </a:xfrm>
          <a:custGeom>
            <a:avLst/>
            <a:gdLst/>
            <a:ahLst/>
            <a:cxnLst/>
            <a:rect l="l" t="t" r="r" b="b"/>
            <a:pathLst>
              <a:path w="94615" h="140970">
                <a:moveTo>
                  <a:pt x="47142" y="140855"/>
                </a:moveTo>
                <a:lnTo>
                  <a:pt x="28808" y="137143"/>
                </a:lnTo>
                <a:lnTo>
                  <a:pt x="13822" y="127026"/>
                </a:lnTo>
                <a:lnTo>
                  <a:pt x="3710" y="112036"/>
                </a:lnTo>
                <a:lnTo>
                  <a:pt x="0" y="93700"/>
                </a:lnTo>
                <a:lnTo>
                  <a:pt x="0" y="47142"/>
                </a:lnTo>
                <a:lnTo>
                  <a:pt x="3710" y="28808"/>
                </a:lnTo>
                <a:lnTo>
                  <a:pt x="13822" y="13822"/>
                </a:lnTo>
                <a:lnTo>
                  <a:pt x="28808" y="3710"/>
                </a:lnTo>
                <a:lnTo>
                  <a:pt x="47142" y="0"/>
                </a:lnTo>
                <a:lnTo>
                  <a:pt x="65475" y="3710"/>
                </a:lnTo>
                <a:lnTo>
                  <a:pt x="80462" y="13822"/>
                </a:lnTo>
                <a:lnTo>
                  <a:pt x="90574" y="28808"/>
                </a:lnTo>
                <a:lnTo>
                  <a:pt x="94284" y="47142"/>
                </a:lnTo>
                <a:lnTo>
                  <a:pt x="94284" y="93700"/>
                </a:lnTo>
                <a:lnTo>
                  <a:pt x="90574" y="112036"/>
                </a:lnTo>
                <a:lnTo>
                  <a:pt x="80462" y="127026"/>
                </a:lnTo>
                <a:lnTo>
                  <a:pt x="65475" y="137143"/>
                </a:lnTo>
                <a:lnTo>
                  <a:pt x="47142" y="140855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2338948" y="5366612"/>
            <a:ext cx="244723" cy="140500"/>
          </a:xfrm>
          <a:custGeom>
            <a:avLst/>
            <a:gdLst/>
            <a:ahLst/>
            <a:cxnLst/>
            <a:rect l="l" t="t" r="r" b="b"/>
            <a:pathLst>
              <a:path w="269875" h="154939">
                <a:moveTo>
                  <a:pt x="0" y="154419"/>
                </a:moveTo>
                <a:lnTo>
                  <a:pt x="0" y="100990"/>
                </a:lnTo>
                <a:lnTo>
                  <a:pt x="7935" y="61679"/>
                </a:lnTo>
                <a:lnTo>
                  <a:pt x="29575" y="29578"/>
                </a:lnTo>
                <a:lnTo>
                  <a:pt x="61668" y="7935"/>
                </a:lnTo>
                <a:lnTo>
                  <a:pt x="100965" y="0"/>
                </a:lnTo>
                <a:lnTo>
                  <a:pt x="168833" y="0"/>
                </a:lnTo>
                <a:lnTo>
                  <a:pt x="208135" y="7935"/>
                </a:lnTo>
                <a:lnTo>
                  <a:pt x="240228" y="29578"/>
                </a:lnTo>
                <a:lnTo>
                  <a:pt x="261865" y="61679"/>
                </a:lnTo>
                <a:lnTo>
                  <a:pt x="269798" y="100990"/>
                </a:lnTo>
                <a:lnTo>
                  <a:pt x="269798" y="154419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2603087" y="5195398"/>
            <a:ext cx="85797" cy="127832"/>
          </a:xfrm>
          <a:custGeom>
            <a:avLst/>
            <a:gdLst/>
            <a:ahLst/>
            <a:cxnLst/>
            <a:rect l="l" t="t" r="r" b="b"/>
            <a:pathLst>
              <a:path w="94615" h="140970">
                <a:moveTo>
                  <a:pt x="47129" y="140855"/>
                </a:moveTo>
                <a:lnTo>
                  <a:pt x="28798" y="137143"/>
                </a:lnTo>
                <a:lnTo>
                  <a:pt x="13816" y="127026"/>
                </a:lnTo>
                <a:lnTo>
                  <a:pt x="3708" y="112036"/>
                </a:lnTo>
                <a:lnTo>
                  <a:pt x="0" y="93700"/>
                </a:lnTo>
                <a:lnTo>
                  <a:pt x="0" y="47142"/>
                </a:lnTo>
                <a:lnTo>
                  <a:pt x="3708" y="28808"/>
                </a:lnTo>
                <a:lnTo>
                  <a:pt x="13816" y="13822"/>
                </a:lnTo>
                <a:lnTo>
                  <a:pt x="28798" y="3710"/>
                </a:lnTo>
                <a:lnTo>
                  <a:pt x="47129" y="0"/>
                </a:lnTo>
                <a:lnTo>
                  <a:pt x="65463" y="3710"/>
                </a:lnTo>
                <a:lnTo>
                  <a:pt x="80449" y="13822"/>
                </a:lnTo>
                <a:lnTo>
                  <a:pt x="90561" y="28808"/>
                </a:lnTo>
                <a:lnTo>
                  <a:pt x="94272" y="47142"/>
                </a:lnTo>
                <a:lnTo>
                  <a:pt x="94272" y="93700"/>
                </a:lnTo>
                <a:lnTo>
                  <a:pt x="90561" y="112036"/>
                </a:lnTo>
                <a:lnTo>
                  <a:pt x="80449" y="127026"/>
                </a:lnTo>
                <a:lnTo>
                  <a:pt x="65463" y="137143"/>
                </a:lnTo>
                <a:lnTo>
                  <a:pt x="47129" y="140855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2554649" y="5366612"/>
            <a:ext cx="213629" cy="140500"/>
          </a:xfrm>
          <a:custGeom>
            <a:avLst/>
            <a:gdLst/>
            <a:ahLst/>
            <a:cxnLst/>
            <a:rect l="l" t="t" r="r" b="b"/>
            <a:pathLst>
              <a:path w="235585" h="154939">
                <a:moveTo>
                  <a:pt x="0" y="25095"/>
                </a:moveTo>
                <a:lnTo>
                  <a:pt x="47939" y="1724"/>
                </a:lnTo>
                <a:lnTo>
                  <a:pt x="134480" y="0"/>
                </a:lnTo>
                <a:lnTo>
                  <a:pt x="173782" y="7935"/>
                </a:lnTo>
                <a:lnTo>
                  <a:pt x="205874" y="29578"/>
                </a:lnTo>
                <a:lnTo>
                  <a:pt x="227511" y="61679"/>
                </a:lnTo>
                <a:lnTo>
                  <a:pt x="235445" y="100990"/>
                </a:lnTo>
                <a:lnTo>
                  <a:pt x="235445" y="154419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3083172" y="1834089"/>
            <a:ext cx="2854333" cy="0"/>
          </a:xfrm>
          <a:custGeom>
            <a:avLst/>
            <a:gdLst/>
            <a:ahLst/>
            <a:cxnLst/>
            <a:rect l="l" t="t" r="r" b="b"/>
            <a:pathLst>
              <a:path w="3147695">
                <a:moveTo>
                  <a:pt x="0" y="0"/>
                </a:moveTo>
                <a:lnTo>
                  <a:pt x="314711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5866074" y="1768175"/>
            <a:ext cx="71402" cy="131862"/>
          </a:xfrm>
          <a:custGeom>
            <a:avLst/>
            <a:gdLst/>
            <a:ahLst/>
            <a:cxnLst/>
            <a:rect l="l" t="t" r="r" b="b"/>
            <a:pathLst>
              <a:path w="78739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 txBox="1"/>
          <p:nvPr/>
        </p:nvSpPr>
        <p:spPr>
          <a:xfrm>
            <a:off x="3382458" y="1857075"/>
            <a:ext cx="493477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Private</a:t>
            </a:r>
            <a:r>
              <a:rPr sz="816" spc="-77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law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40394" y="1379959"/>
            <a:ext cx="927068" cy="907490"/>
          </a:xfrm>
          <a:custGeom>
            <a:avLst/>
            <a:gdLst/>
            <a:ahLst/>
            <a:cxnLst/>
            <a:rect l="l" t="t" r="r" b="b"/>
            <a:pathLst>
              <a:path w="1022350" h="1000760">
                <a:moveTo>
                  <a:pt x="1022223" y="500151"/>
                </a:moveTo>
                <a:lnTo>
                  <a:pt x="1019878" y="452053"/>
                </a:lnTo>
                <a:lnTo>
                  <a:pt x="1012990" y="405233"/>
                </a:lnTo>
                <a:lnTo>
                  <a:pt x="1001773" y="359903"/>
                </a:lnTo>
                <a:lnTo>
                  <a:pt x="986443" y="316274"/>
                </a:lnTo>
                <a:lnTo>
                  <a:pt x="967216" y="274557"/>
                </a:lnTo>
                <a:lnTo>
                  <a:pt x="944308" y="234964"/>
                </a:lnTo>
                <a:lnTo>
                  <a:pt x="917936" y="197706"/>
                </a:lnTo>
                <a:lnTo>
                  <a:pt x="888313" y="162993"/>
                </a:lnTo>
                <a:lnTo>
                  <a:pt x="855658" y="131038"/>
                </a:lnTo>
                <a:lnTo>
                  <a:pt x="820185" y="102051"/>
                </a:lnTo>
                <a:lnTo>
                  <a:pt x="782110" y="76243"/>
                </a:lnTo>
                <a:lnTo>
                  <a:pt x="741649" y="53827"/>
                </a:lnTo>
                <a:lnTo>
                  <a:pt x="699018" y="35012"/>
                </a:lnTo>
                <a:lnTo>
                  <a:pt x="654433" y="20011"/>
                </a:lnTo>
                <a:lnTo>
                  <a:pt x="608110" y="9034"/>
                </a:lnTo>
                <a:lnTo>
                  <a:pt x="560264" y="2293"/>
                </a:lnTo>
                <a:lnTo>
                  <a:pt x="511111" y="0"/>
                </a:lnTo>
                <a:lnTo>
                  <a:pt x="461958" y="2293"/>
                </a:lnTo>
                <a:lnTo>
                  <a:pt x="414112" y="9034"/>
                </a:lnTo>
                <a:lnTo>
                  <a:pt x="367789" y="20011"/>
                </a:lnTo>
                <a:lnTo>
                  <a:pt x="323204" y="35012"/>
                </a:lnTo>
                <a:lnTo>
                  <a:pt x="280573" y="53827"/>
                </a:lnTo>
                <a:lnTo>
                  <a:pt x="240112" y="76243"/>
                </a:lnTo>
                <a:lnTo>
                  <a:pt x="202037" y="102051"/>
                </a:lnTo>
                <a:lnTo>
                  <a:pt x="166564" y="131038"/>
                </a:lnTo>
                <a:lnTo>
                  <a:pt x="133909" y="162993"/>
                </a:lnTo>
                <a:lnTo>
                  <a:pt x="104286" y="197706"/>
                </a:lnTo>
                <a:lnTo>
                  <a:pt x="77914" y="234964"/>
                </a:lnTo>
                <a:lnTo>
                  <a:pt x="55006" y="274557"/>
                </a:lnTo>
                <a:lnTo>
                  <a:pt x="35779" y="316274"/>
                </a:lnTo>
                <a:lnTo>
                  <a:pt x="20449" y="359903"/>
                </a:lnTo>
                <a:lnTo>
                  <a:pt x="9232" y="405233"/>
                </a:lnTo>
                <a:lnTo>
                  <a:pt x="2344" y="452053"/>
                </a:lnTo>
                <a:lnTo>
                  <a:pt x="0" y="500151"/>
                </a:lnTo>
                <a:lnTo>
                  <a:pt x="2344" y="548249"/>
                </a:lnTo>
                <a:lnTo>
                  <a:pt x="9232" y="595069"/>
                </a:lnTo>
                <a:lnTo>
                  <a:pt x="20449" y="640399"/>
                </a:lnTo>
                <a:lnTo>
                  <a:pt x="35779" y="684028"/>
                </a:lnTo>
                <a:lnTo>
                  <a:pt x="55006" y="725744"/>
                </a:lnTo>
                <a:lnTo>
                  <a:pt x="77914" y="765338"/>
                </a:lnTo>
                <a:lnTo>
                  <a:pt x="104286" y="802596"/>
                </a:lnTo>
                <a:lnTo>
                  <a:pt x="133909" y="837309"/>
                </a:lnTo>
                <a:lnTo>
                  <a:pt x="166564" y="869264"/>
                </a:lnTo>
                <a:lnTo>
                  <a:pt x="202037" y="898251"/>
                </a:lnTo>
                <a:lnTo>
                  <a:pt x="240112" y="924059"/>
                </a:lnTo>
                <a:lnTo>
                  <a:pt x="280573" y="946475"/>
                </a:lnTo>
                <a:lnTo>
                  <a:pt x="323204" y="965290"/>
                </a:lnTo>
                <a:lnTo>
                  <a:pt x="367789" y="980291"/>
                </a:lnTo>
                <a:lnTo>
                  <a:pt x="414112" y="991267"/>
                </a:lnTo>
                <a:lnTo>
                  <a:pt x="461958" y="998008"/>
                </a:lnTo>
                <a:lnTo>
                  <a:pt x="511111" y="1000302"/>
                </a:lnTo>
                <a:lnTo>
                  <a:pt x="560264" y="998008"/>
                </a:lnTo>
                <a:lnTo>
                  <a:pt x="608110" y="991267"/>
                </a:lnTo>
                <a:lnTo>
                  <a:pt x="654433" y="980291"/>
                </a:lnTo>
                <a:lnTo>
                  <a:pt x="699018" y="965290"/>
                </a:lnTo>
                <a:lnTo>
                  <a:pt x="741649" y="946475"/>
                </a:lnTo>
                <a:lnTo>
                  <a:pt x="782110" y="924059"/>
                </a:lnTo>
                <a:lnTo>
                  <a:pt x="820185" y="898251"/>
                </a:lnTo>
                <a:lnTo>
                  <a:pt x="855658" y="869264"/>
                </a:lnTo>
                <a:lnTo>
                  <a:pt x="888313" y="837309"/>
                </a:lnTo>
                <a:lnTo>
                  <a:pt x="917936" y="802596"/>
                </a:lnTo>
                <a:lnTo>
                  <a:pt x="944308" y="765338"/>
                </a:lnTo>
                <a:lnTo>
                  <a:pt x="967216" y="725744"/>
                </a:lnTo>
                <a:lnTo>
                  <a:pt x="986443" y="684028"/>
                </a:lnTo>
                <a:lnTo>
                  <a:pt x="1001773" y="640399"/>
                </a:lnTo>
                <a:lnTo>
                  <a:pt x="1012990" y="595069"/>
                </a:lnTo>
                <a:lnTo>
                  <a:pt x="1019878" y="548249"/>
                </a:lnTo>
                <a:lnTo>
                  <a:pt x="1022223" y="500151"/>
                </a:lnTo>
                <a:close/>
              </a:path>
            </a:pathLst>
          </a:custGeom>
          <a:solidFill>
            <a:srgbClr val="D2E1E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 txBox="1"/>
          <p:nvPr/>
        </p:nvSpPr>
        <p:spPr>
          <a:xfrm>
            <a:off x="2507367" y="2007787"/>
            <a:ext cx="3800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4127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Parents 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sepa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ting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40394" y="1379959"/>
            <a:ext cx="927068" cy="907490"/>
          </a:xfrm>
          <a:custGeom>
            <a:avLst/>
            <a:gdLst/>
            <a:ahLst/>
            <a:cxnLst/>
            <a:rect l="l" t="t" r="r" b="b"/>
            <a:pathLst>
              <a:path w="1022350" h="1000760">
                <a:moveTo>
                  <a:pt x="511111" y="1000302"/>
                </a:moveTo>
                <a:lnTo>
                  <a:pt x="560264" y="998008"/>
                </a:lnTo>
                <a:lnTo>
                  <a:pt x="608110" y="991267"/>
                </a:lnTo>
                <a:lnTo>
                  <a:pt x="654433" y="980291"/>
                </a:lnTo>
                <a:lnTo>
                  <a:pt x="699018" y="965290"/>
                </a:lnTo>
                <a:lnTo>
                  <a:pt x="741649" y="946475"/>
                </a:lnTo>
                <a:lnTo>
                  <a:pt x="782110" y="924059"/>
                </a:lnTo>
                <a:lnTo>
                  <a:pt x="820185" y="898251"/>
                </a:lnTo>
                <a:lnTo>
                  <a:pt x="855658" y="869264"/>
                </a:lnTo>
                <a:lnTo>
                  <a:pt x="888313" y="837309"/>
                </a:lnTo>
                <a:lnTo>
                  <a:pt x="917936" y="802596"/>
                </a:lnTo>
                <a:lnTo>
                  <a:pt x="944308" y="765338"/>
                </a:lnTo>
                <a:lnTo>
                  <a:pt x="967216" y="725744"/>
                </a:lnTo>
                <a:lnTo>
                  <a:pt x="986443" y="684028"/>
                </a:lnTo>
                <a:lnTo>
                  <a:pt x="1001773" y="640399"/>
                </a:lnTo>
                <a:lnTo>
                  <a:pt x="1012990" y="595069"/>
                </a:lnTo>
                <a:lnTo>
                  <a:pt x="1019878" y="548249"/>
                </a:lnTo>
                <a:lnTo>
                  <a:pt x="1022223" y="500151"/>
                </a:lnTo>
                <a:lnTo>
                  <a:pt x="1019878" y="452053"/>
                </a:lnTo>
                <a:lnTo>
                  <a:pt x="1012990" y="405233"/>
                </a:lnTo>
                <a:lnTo>
                  <a:pt x="1001773" y="359903"/>
                </a:lnTo>
                <a:lnTo>
                  <a:pt x="986443" y="316274"/>
                </a:lnTo>
                <a:lnTo>
                  <a:pt x="967216" y="274557"/>
                </a:lnTo>
                <a:lnTo>
                  <a:pt x="944308" y="234964"/>
                </a:lnTo>
                <a:lnTo>
                  <a:pt x="917936" y="197706"/>
                </a:lnTo>
                <a:lnTo>
                  <a:pt x="888313" y="162993"/>
                </a:lnTo>
                <a:lnTo>
                  <a:pt x="855658" y="131038"/>
                </a:lnTo>
                <a:lnTo>
                  <a:pt x="820185" y="102051"/>
                </a:lnTo>
                <a:lnTo>
                  <a:pt x="782110" y="76243"/>
                </a:lnTo>
                <a:lnTo>
                  <a:pt x="741649" y="53827"/>
                </a:lnTo>
                <a:lnTo>
                  <a:pt x="699018" y="35012"/>
                </a:lnTo>
                <a:lnTo>
                  <a:pt x="654433" y="20011"/>
                </a:lnTo>
                <a:lnTo>
                  <a:pt x="608110" y="9034"/>
                </a:lnTo>
                <a:lnTo>
                  <a:pt x="560264" y="2293"/>
                </a:lnTo>
                <a:lnTo>
                  <a:pt x="511111" y="0"/>
                </a:lnTo>
                <a:lnTo>
                  <a:pt x="461958" y="2293"/>
                </a:lnTo>
                <a:lnTo>
                  <a:pt x="414112" y="9034"/>
                </a:lnTo>
                <a:lnTo>
                  <a:pt x="367789" y="20011"/>
                </a:lnTo>
                <a:lnTo>
                  <a:pt x="323204" y="35012"/>
                </a:lnTo>
                <a:lnTo>
                  <a:pt x="280573" y="53827"/>
                </a:lnTo>
                <a:lnTo>
                  <a:pt x="240112" y="76243"/>
                </a:lnTo>
                <a:lnTo>
                  <a:pt x="202037" y="102051"/>
                </a:lnTo>
                <a:lnTo>
                  <a:pt x="166564" y="131038"/>
                </a:lnTo>
                <a:lnTo>
                  <a:pt x="133909" y="162993"/>
                </a:lnTo>
                <a:lnTo>
                  <a:pt x="104286" y="197706"/>
                </a:lnTo>
                <a:lnTo>
                  <a:pt x="77914" y="234964"/>
                </a:lnTo>
                <a:lnTo>
                  <a:pt x="55006" y="274557"/>
                </a:lnTo>
                <a:lnTo>
                  <a:pt x="35779" y="316274"/>
                </a:lnTo>
                <a:lnTo>
                  <a:pt x="20449" y="359903"/>
                </a:lnTo>
                <a:lnTo>
                  <a:pt x="9232" y="405233"/>
                </a:lnTo>
                <a:lnTo>
                  <a:pt x="2344" y="452053"/>
                </a:lnTo>
                <a:lnTo>
                  <a:pt x="0" y="500151"/>
                </a:lnTo>
                <a:lnTo>
                  <a:pt x="2344" y="548249"/>
                </a:lnTo>
                <a:lnTo>
                  <a:pt x="9232" y="595069"/>
                </a:lnTo>
                <a:lnTo>
                  <a:pt x="20449" y="640399"/>
                </a:lnTo>
                <a:lnTo>
                  <a:pt x="35779" y="684028"/>
                </a:lnTo>
                <a:lnTo>
                  <a:pt x="55006" y="725744"/>
                </a:lnTo>
                <a:lnTo>
                  <a:pt x="77914" y="765338"/>
                </a:lnTo>
                <a:lnTo>
                  <a:pt x="104286" y="802596"/>
                </a:lnTo>
                <a:lnTo>
                  <a:pt x="133909" y="837309"/>
                </a:lnTo>
                <a:lnTo>
                  <a:pt x="166564" y="869264"/>
                </a:lnTo>
                <a:lnTo>
                  <a:pt x="202037" y="898251"/>
                </a:lnTo>
                <a:lnTo>
                  <a:pt x="240112" y="924059"/>
                </a:lnTo>
                <a:lnTo>
                  <a:pt x="280573" y="946475"/>
                </a:lnTo>
                <a:lnTo>
                  <a:pt x="323204" y="965290"/>
                </a:lnTo>
                <a:lnTo>
                  <a:pt x="367789" y="980291"/>
                </a:lnTo>
                <a:lnTo>
                  <a:pt x="414112" y="991267"/>
                </a:lnTo>
                <a:lnTo>
                  <a:pt x="461958" y="998008"/>
                </a:lnTo>
                <a:lnTo>
                  <a:pt x="511111" y="1000302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2703871" y="1605937"/>
            <a:ext cx="0" cy="333975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7893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2464643" y="1628304"/>
            <a:ext cx="85797" cy="127832"/>
          </a:xfrm>
          <a:custGeom>
            <a:avLst/>
            <a:gdLst/>
            <a:ahLst/>
            <a:cxnLst/>
            <a:rect l="l" t="t" r="r" b="b"/>
            <a:pathLst>
              <a:path w="94615" h="140969">
                <a:moveTo>
                  <a:pt x="47104" y="140855"/>
                </a:moveTo>
                <a:lnTo>
                  <a:pt x="28782" y="137143"/>
                </a:lnTo>
                <a:lnTo>
                  <a:pt x="13808" y="127026"/>
                </a:lnTo>
                <a:lnTo>
                  <a:pt x="3706" y="112036"/>
                </a:lnTo>
                <a:lnTo>
                  <a:pt x="0" y="93700"/>
                </a:lnTo>
                <a:lnTo>
                  <a:pt x="0" y="47142"/>
                </a:lnTo>
                <a:lnTo>
                  <a:pt x="3706" y="28808"/>
                </a:lnTo>
                <a:lnTo>
                  <a:pt x="13808" y="13822"/>
                </a:lnTo>
                <a:lnTo>
                  <a:pt x="28782" y="3710"/>
                </a:lnTo>
                <a:lnTo>
                  <a:pt x="47104" y="0"/>
                </a:lnTo>
                <a:lnTo>
                  <a:pt x="65426" y="3710"/>
                </a:lnTo>
                <a:lnTo>
                  <a:pt x="80400" y="13822"/>
                </a:lnTo>
                <a:lnTo>
                  <a:pt x="90502" y="28808"/>
                </a:lnTo>
                <a:lnTo>
                  <a:pt x="94208" y="47142"/>
                </a:lnTo>
                <a:lnTo>
                  <a:pt x="94208" y="93700"/>
                </a:lnTo>
                <a:lnTo>
                  <a:pt x="90502" y="112036"/>
                </a:lnTo>
                <a:lnTo>
                  <a:pt x="80400" y="127026"/>
                </a:lnTo>
                <a:lnTo>
                  <a:pt x="65426" y="137143"/>
                </a:lnTo>
                <a:lnTo>
                  <a:pt x="47104" y="140855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2385111" y="1799517"/>
            <a:ext cx="244723" cy="140500"/>
          </a:xfrm>
          <a:custGeom>
            <a:avLst/>
            <a:gdLst/>
            <a:ahLst/>
            <a:cxnLst/>
            <a:rect l="l" t="t" r="r" b="b"/>
            <a:pathLst>
              <a:path w="269875" h="154939">
                <a:moveTo>
                  <a:pt x="0" y="154419"/>
                </a:moveTo>
                <a:lnTo>
                  <a:pt x="0" y="100990"/>
                </a:lnTo>
                <a:lnTo>
                  <a:pt x="7929" y="61679"/>
                </a:lnTo>
                <a:lnTo>
                  <a:pt x="29552" y="29578"/>
                </a:lnTo>
                <a:lnTo>
                  <a:pt x="61625" y="7935"/>
                </a:lnTo>
                <a:lnTo>
                  <a:pt x="100901" y="0"/>
                </a:lnTo>
                <a:lnTo>
                  <a:pt x="168719" y="0"/>
                </a:lnTo>
                <a:lnTo>
                  <a:pt x="207995" y="7935"/>
                </a:lnTo>
                <a:lnTo>
                  <a:pt x="240068" y="29578"/>
                </a:lnTo>
                <a:lnTo>
                  <a:pt x="261691" y="61679"/>
                </a:lnTo>
                <a:lnTo>
                  <a:pt x="269620" y="100990"/>
                </a:lnTo>
                <a:lnTo>
                  <a:pt x="269620" y="154419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2857670" y="1628304"/>
            <a:ext cx="85797" cy="127832"/>
          </a:xfrm>
          <a:custGeom>
            <a:avLst/>
            <a:gdLst/>
            <a:ahLst/>
            <a:cxnLst/>
            <a:rect l="l" t="t" r="r" b="b"/>
            <a:pathLst>
              <a:path w="94614" h="140969">
                <a:moveTo>
                  <a:pt x="47104" y="140855"/>
                </a:moveTo>
                <a:lnTo>
                  <a:pt x="28782" y="137143"/>
                </a:lnTo>
                <a:lnTo>
                  <a:pt x="13808" y="127026"/>
                </a:lnTo>
                <a:lnTo>
                  <a:pt x="3706" y="112036"/>
                </a:lnTo>
                <a:lnTo>
                  <a:pt x="0" y="93700"/>
                </a:lnTo>
                <a:lnTo>
                  <a:pt x="0" y="47142"/>
                </a:lnTo>
                <a:lnTo>
                  <a:pt x="3706" y="28808"/>
                </a:lnTo>
                <a:lnTo>
                  <a:pt x="13808" y="13822"/>
                </a:lnTo>
                <a:lnTo>
                  <a:pt x="28782" y="3710"/>
                </a:lnTo>
                <a:lnTo>
                  <a:pt x="47104" y="0"/>
                </a:lnTo>
                <a:lnTo>
                  <a:pt x="65426" y="3710"/>
                </a:lnTo>
                <a:lnTo>
                  <a:pt x="80400" y="13822"/>
                </a:lnTo>
                <a:lnTo>
                  <a:pt x="90502" y="28808"/>
                </a:lnTo>
                <a:lnTo>
                  <a:pt x="94208" y="47142"/>
                </a:lnTo>
                <a:lnTo>
                  <a:pt x="94208" y="93700"/>
                </a:lnTo>
                <a:lnTo>
                  <a:pt x="90502" y="112036"/>
                </a:lnTo>
                <a:lnTo>
                  <a:pt x="80400" y="127026"/>
                </a:lnTo>
                <a:lnTo>
                  <a:pt x="65426" y="137143"/>
                </a:lnTo>
                <a:lnTo>
                  <a:pt x="47104" y="140855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2778138" y="1799517"/>
            <a:ext cx="244723" cy="140500"/>
          </a:xfrm>
          <a:custGeom>
            <a:avLst/>
            <a:gdLst/>
            <a:ahLst/>
            <a:cxnLst/>
            <a:rect l="l" t="t" r="r" b="b"/>
            <a:pathLst>
              <a:path w="269875" h="154939">
                <a:moveTo>
                  <a:pt x="0" y="154419"/>
                </a:moveTo>
                <a:lnTo>
                  <a:pt x="0" y="100990"/>
                </a:lnTo>
                <a:lnTo>
                  <a:pt x="7929" y="61679"/>
                </a:lnTo>
                <a:lnTo>
                  <a:pt x="29552" y="29578"/>
                </a:lnTo>
                <a:lnTo>
                  <a:pt x="61625" y="7935"/>
                </a:lnTo>
                <a:lnTo>
                  <a:pt x="100901" y="0"/>
                </a:lnTo>
                <a:lnTo>
                  <a:pt x="168719" y="0"/>
                </a:lnTo>
                <a:lnTo>
                  <a:pt x="207995" y="7935"/>
                </a:lnTo>
                <a:lnTo>
                  <a:pt x="240068" y="29578"/>
                </a:lnTo>
                <a:lnTo>
                  <a:pt x="261691" y="61679"/>
                </a:lnTo>
                <a:lnTo>
                  <a:pt x="269621" y="100990"/>
                </a:lnTo>
                <a:lnTo>
                  <a:pt x="269621" y="154419"/>
                </a:lnTo>
              </a:path>
            </a:pathLst>
          </a:custGeom>
          <a:ln w="28575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4331461" y="5975864"/>
            <a:ext cx="882730" cy="315549"/>
          </a:xfrm>
          <a:custGeom>
            <a:avLst/>
            <a:gdLst/>
            <a:ahLst/>
            <a:cxnLst/>
            <a:rect l="l" t="t" r="r" b="b"/>
            <a:pathLst>
              <a:path w="973454" h="347979">
                <a:moveTo>
                  <a:pt x="0" y="0"/>
                </a:moveTo>
                <a:lnTo>
                  <a:pt x="0" y="347903"/>
                </a:lnTo>
                <a:lnTo>
                  <a:pt x="973239" y="347903"/>
                </a:lnTo>
                <a:lnTo>
                  <a:pt x="9732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6C9D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 txBox="1"/>
          <p:nvPr/>
        </p:nvSpPr>
        <p:spPr>
          <a:xfrm>
            <a:off x="4552099" y="6035195"/>
            <a:ext cx="441653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What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kind</a:t>
            </a:r>
            <a:r>
              <a:rPr sz="635" spc="-7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of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32468" y="6121568"/>
            <a:ext cx="48080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help</a:t>
            </a:r>
            <a:r>
              <a:rPr sz="635" spc="-7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provided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31461" y="5975864"/>
            <a:ext cx="882730" cy="315549"/>
          </a:xfrm>
          <a:custGeom>
            <a:avLst/>
            <a:gdLst/>
            <a:ahLst/>
            <a:cxnLst/>
            <a:rect l="l" t="t" r="r" b="b"/>
            <a:pathLst>
              <a:path w="973454" h="347979">
                <a:moveTo>
                  <a:pt x="0" y="0"/>
                </a:moveTo>
                <a:lnTo>
                  <a:pt x="0" y="347903"/>
                </a:lnTo>
                <a:lnTo>
                  <a:pt x="973239" y="347903"/>
                </a:lnTo>
                <a:lnTo>
                  <a:pt x="973239" y="0"/>
                </a:lnTo>
                <a:lnTo>
                  <a:pt x="486625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5213985" y="1833496"/>
            <a:ext cx="0" cy="3593108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233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4331467" y="1833496"/>
            <a:ext cx="0" cy="3764701"/>
          </a:xfrm>
          <a:custGeom>
            <a:avLst/>
            <a:gdLst/>
            <a:ahLst/>
            <a:cxnLst/>
            <a:rect l="l" t="t" r="r" b="b"/>
            <a:pathLst>
              <a:path h="4151629">
                <a:moveTo>
                  <a:pt x="0" y="0"/>
                </a:moveTo>
                <a:lnTo>
                  <a:pt x="0" y="415109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4048649" y="37021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 txBox="1"/>
          <p:nvPr/>
        </p:nvSpPr>
        <p:spPr>
          <a:xfrm>
            <a:off x="4148700" y="3886514"/>
            <a:ext cx="346067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enting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57570" y="3972887"/>
            <a:ext cx="328792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suppo</a:t>
            </a:r>
            <a:r>
              <a:rPr sz="635" spc="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t?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48649" y="37021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4048649" y="4419244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object 69"/>
          <p:cNvSpPr txBox="1"/>
          <p:nvPr/>
        </p:nvSpPr>
        <p:spPr>
          <a:xfrm>
            <a:off x="4172563" y="4546074"/>
            <a:ext cx="298274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uppo</a:t>
            </a:r>
            <a:r>
              <a:rPr sz="635" spc="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t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15126" y="4632447"/>
            <a:ext cx="413438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for</a:t>
            </a:r>
            <a:r>
              <a:rPr sz="635" spc="-5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parental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76063" y="4718820"/>
            <a:ext cx="503265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menta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l</a:t>
            </a:r>
            <a:r>
              <a:rPr sz="635" spc="-23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 </a:t>
            </a:r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healt</a:t>
            </a:r>
            <a:r>
              <a:rPr sz="635" spc="-23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48649" y="4419244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object 73"/>
          <p:cNvSpPr/>
          <p:nvPr/>
        </p:nvSpPr>
        <p:spPr>
          <a:xfrm>
            <a:off x="4048649" y="2267819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object 74"/>
          <p:cNvSpPr txBox="1"/>
          <p:nvPr/>
        </p:nvSpPr>
        <p:spPr>
          <a:xfrm>
            <a:off x="4164938" y="2409044"/>
            <a:ext cx="325338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23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W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as help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41119" y="2495417"/>
            <a:ext cx="373130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or suppo</a:t>
            </a:r>
            <a:r>
              <a:rPr sz="635" spc="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t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81666" y="2581790"/>
            <a:ext cx="291940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sought?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048649" y="2267819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object 78"/>
          <p:cNvSpPr/>
          <p:nvPr/>
        </p:nvSpPr>
        <p:spPr>
          <a:xfrm>
            <a:off x="4048649" y="298496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object 79"/>
          <p:cNvSpPr txBox="1"/>
          <p:nvPr/>
        </p:nvSpPr>
        <p:spPr>
          <a:xfrm>
            <a:off x="4164938" y="3126185"/>
            <a:ext cx="325338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23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W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as help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41119" y="3212558"/>
            <a:ext cx="373130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or suppo</a:t>
            </a:r>
            <a:r>
              <a:rPr sz="635" spc="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t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46195" y="3298931"/>
            <a:ext cx="362766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ro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vided?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48649" y="298496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object 83"/>
          <p:cNvSpPr/>
          <p:nvPr/>
        </p:nvSpPr>
        <p:spPr>
          <a:xfrm>
            <a:off x="4931167" y="298496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object 84"/>
          <p:cNvSpPr txBox="1"/>
          <p:nvPr/>
        </p:nvSpPr>
        <p:spPr>
          <a:xfrm>
            <a:off x="5012351" y="3212558"/>
            <a:ext cx="395587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Mediation?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931167" y="298496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object 86"/>
          <p:cNvSpPr/>
          <p:nvPr/>
        </p:nvSpPr>
        <p:spPr>
          <a:xfrm>
            <a:off x="4931167" y="37021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object 87"/>
          <p:cNvSpPr txBox="1"/>
          <p:nvPr/>
        </p:nvSpPr>
        <p:spPr>
          <a:xfrm>
            <a:off x="5120251" y="3800142"/>
            <a:ext cx="179655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Help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37306" y="3886516"/>
            <a:ext cx="333975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with drug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29285" y="3972889"/>
            <a:ext cx="350098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or alcohol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20127" y="4059261"/>
            <a:ext cx="380040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oblem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931167" y="37021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object 92"/>
          <p:cNvSpPr/>
          <p:nvPr/>
        </p:nvSpPr>
        <p:spPr>
          <a:xfrm>
            <a:off x="4048649" y="5136385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object 93"/>
          <p:cNvSpPr txBox="1"/>
          <p:nvPr/>
        </p:nvSpPr>
        <p:spPr>
          <a:xfrm>
            <a:off x="4193838" y="5191237"/>
            <a:ext cx="266028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Rea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on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143618" y="5277610"/>
            <a:ext cx="366796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fo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spc="-2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oming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29470" y="5363983"/>
            <a:ext cx="395011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</a:t>
            </a:r>
            <a:r>
              <a:rPr sz="635" spc="-2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attention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123664" y="5450356"/>
            <a:ext cx="407680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</a:t>
            </a:r>
            <a:r>
              <a:rPr sz="635" spc="-2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</a:t>
            </a:r>
            <a:r>
              <a:rPr sz="635" spc="-1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</a:t>
            </a:r>
            <a:r>
              <a:rPr sz="635" spc="-27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n</a:t>
            </a:r>
            <a:r>
              <a:rPr sz="635" spc="-41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’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160868" y="5536729"/>
            <a:ext cx="33339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services?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048649" y="5136385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object 99"/>
          <p:cNvSpPr/>
          <p:nvPr/>
        </p:nvSpPr>
        <p:spPr>
          <a:xfrm>
            <a:off x="1247607" y="3626360"/>
            <a:ext cx="1073326" cy="0"/>
          </a:xfrm>
          <a:custGeom>
            <a:avLst/>
            <a:gdLst/>
            <a:ahLst/>
            <a:cxnLst/>
            <a:rect l="l" t="t" r="r" b="b"/>
            <a:pathLst>
              <a:path w="1183640">
                <a:moveTo>
                  <a:pt x="0" y="0"/>
                </a:moveTo>
                <a:lnTo>
                  <a:pt x="1183526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object 100"/>
          <p:cNvSpPr txBox="1"/>
          <p:nvPr/>
        </p:nvSpPr>
        <p:spPr>
          <a:xfrm>
            <a:off x="6778991" y="2092023"/>
            <a:ext cx="125547" cy="493477"/>
          </a:xfrm>
          <a:prstGeom prst="rect">
            <a:avLst/>
          </a:prstGeom>
        </p:spPr>
        <p:txBody>
          <a:bodyPr vert="vert270" wrap="square" lIns="0" tIns="5758" rIns="0" bIns="0" rtlCol="0">
            <a:spAutoFit/>
          </a:bodyPr>
          <a:lstStyle/>
          <a:p>
            <a:pPr marL="11516">
              <a:spcBef>
                <a:spcPts val="45"/>
              </a:spcBef>
            </a:pP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Pri</a:t>
            </a:r>
            <a:r>
              <a:rPr sz="816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v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at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 l</a:t>
            </a:r>
            <a:r>
              <a:rPr sz="816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779324" y="3965564"/>
            <a:ext cx="125547" cy="453745"/>
          </a:xfrm>
          <a:prstGeom prst="rect">
            <a:avLst/>
          </a:prstGeom>
        </p:spPr>
        <p:txBody>
          <a:bodyPr vert="vert270" wrap="square" lIns="0" tIns="5758" rIns="0" bIns="0" rtlCol="0">
            <a:spAutoFit/>
          </a:bodyPr>
          <a:lstStyle/>
          <a:p>
            <a:pPr marL="11516">
              <a:spcBef>
                <a:spcPts val="45"/>
              </a:spcBef>
            </a:pP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Public l</a:t>
            </a:r>
            <a:r>
              <a:rPr sz="816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51929" y="4702003"/>
            <a:ext cx="1221887" cy="0"/>
          </a:xfrm>
          <a:custGeom>
            <a:avLst/>
            <a:gdLst/>
            <a:ahLst/>
            <a:cxnLst/>
            <a:rect l="l" t="t" r="r" b="b"/>
            <a:pathLst>
              <a:path w="1347470">
                <a:moveTo>
                  <a:pt x="134727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object 103"/>
          <p:cNvSpPr/>
          <p:nvPr/>
        </p:nvSpPr>
        <p:spPr>
          <a:xfrm>
            <a:off x="7277092" y="4419244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object 104"/>
          <p:cNvSpPr txBox="1"/>
          <p:nvPr/>
        </p:nvSpPr>
        <p:spPr>
          <a:xfrm>
            <a:off x="7363959" y="4646841"/>
            <a:ext cx="384071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Care</a:t>
            </a:r>
            <a:r>
              <a:rPr sz="635" spc="-6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order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277092" y="4419244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object 106"/>
          <p:cNvSpPr/>
          <p:nvPr/>
        </p:nvSpPr>
        <p:spPr>
          <a:xfrm>
            <a:off x="6951929" y="3984907"/>
            <a:ext cx="1221887" cy="0"/>
          </a:xfrm>
          <a:custGeom>
            <a:avLst/>
            <a:gdLst/>
            <a:ahLst/>
            <a:cxnLst/>
            <a:rect l="l" t="t" r="r" b="b"/>
            <a:pathLst>
              <a:path w="1347470">
                <a:moveTo>
                  <a:pt x="134727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object 107"/>
          <p:cNvSpPr/>
          <p:nvPr/>
        </p:nvSpPr>
        <p:spPr>
          <a:xfrm>
            <a:off x="7277092" y="3702102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object 108"/>
          <p:cNvSpPr txBox="1"/>
          <p:nvPr/>
        </p:nvSpPr>
        <p:spPr>
          <a:xfrm>
            <a:off x="7340064" y="3898029"/>
            <a:ext cx="42034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043" marR="4607" indent="-107102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upe</a:t>
            </a:r>
            <a:r>
              <a:rPr sz="635" spc="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vision 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order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277092" y="3702102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object 110"/>
          <p:cNvSpPr/>
          <p:nvPr/>
        </p:nvSpPr>
        <p:spPr>
          <a:xfrm>
            <a:off x="7104636" y="2550639"/>
            <a:ext cx="1069295" cy="0"/>
          </a:xfrm>
          <a:custGeom>
            <a:avLst/>
            <a:gdLst/>
            <a:ahLst/>
            <a:cxnLst/>
            <a:rect l="l" t="t" r="r" b="b"/>
            <a:pathLst>
              <a:path w="1179195">
                <a:moveTo>
                  <a:pt x="117887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object 111"/>
          <p:cNvSpPr/>
          <p:nvPr/>
        </p:nvSpPr>
        <p:spPr>
          <a:xfrm>
            <a:off x="7275860" y="226782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object 112"/>
          <p:cNvSpPr txBox="1"/>
          <p:nvPr/>
        </p:nvSpPr>
        <p:spPr>
          <a:xfrm>
            <a:off x="7325482" y="2420560"/>
            <a:ext cx="45835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93283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Special 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gua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dianship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451561" y="2581790"/>
            <a:ext cx="20671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275860" y="226782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object 115"/>
          <p:cNvSpPr/>
          <p:nvPr/>
        </p:nvSpPr>
        <p:spPr>
          <a:xfrm>
            <a:off x="7104636" y="3267780"/>
            <a:ext cx="1069295" cy="0"/>
          </a:xfrm>
          <a:custGeom>
            <a:avLst/>
            <a:gdLst/>
            <a:ahLst/>
            <a:cxnLst/>
            <a:rect l="l" t="t" r="r" b="b"/>
            <a:pathLst>
              <a:path w="1179195">
                <a:moveTo>
                  <a:pt x="117887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object 116"/>
          <p:cNvSpPr/>
          <p:nvPr/>
        </p:nvSpPr>
        <p:spPr>
          <a:xfrm>
            <a:off x="7275860" y="2984961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object 117"/>
          <p:cNvSpPr txBox="1"/>
          <p:nvPr/>
        </p:nvSpPr>
        <p:spPr>
          <a:xfrm>
            <a:off x="7397431" y="3212559"/>
            <a:ext cx="314973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No o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275860" y="2984961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object 119"/>
          <p:cNvSpPr/>
          <p:nvPr/>
        </p:nvSpPr>
        <p:spPr>
          <a:xfrm>
            <a:off x="6968973" y="1832389"/>
            <a:ext cx="0" cy="1007683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0792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object 120"/>
          <p:cNvSpPr/>
          <p:nvPr/>
        </p:nvSpPr>
        <p:spPr>
          <a:xfrm>
            <a:off x="7121679" y="2544546"/>
            <a:ext cx="0" cy="723228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56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object 121"/>
          <p:cNvSpPr/>
          <p:nvPr/>
        </p:nvSpPr>
        <p:spPr>
          <a:xfrm>
            <a:off x="6950260" y="2961481"/>
            <a:ext cx="188868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24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object 122"/>
          <p:cNvSpPr/>
          <p:nvPr/>
        </p:nvSpPr>
        <p:spPr>
          <a:xfrm>
            <a:off x="6950260" y="2856936"/>
            <a:ext cx="188868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24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object 123"/>
          <p:cNvSpPr/>
          <p:nvPr/>
        </p:nvSpPr>
        <p:spPr>
          <a:xfrm>
            <a:off x="6967302" y="2948201"/>
            <a:ext cx="0" cy="2471414"/>
          </a:xfrm>
          <a:custGeom>
            <a:avLst/>
            <a:gdLst/>
            <a:ahLst/>
            <a:cxnLst/>
            <a:rect l="l" t="t" r="r" b="b"/>
            <a:pathLst>
              <a:path h="2725420">
                <a:moveTo>
                  <a:pt x="0" y="0"/>
                </a:moveTo>
                <a:lnTo>
                  <a:pt x="0" y="2724962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object 124"/>
          <p:cNvSpPr/>
          <p:nvPr/>
        </p:nvSpPr>
        <p:spPr>
          <a:xfrm>
            <a:off x="7277092" y="155067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object 125"/>
          <p:cNvSpPr txBox="1"/>
          <p:nvPr/>
        </p:nvSpPr>
        <p:spPr>
          <a:xfrm>
            <a:off x="7327080" y="1703419"/>
            <a:ext cx="45777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29559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  ar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an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g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ement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452796" y="1864648"/>
            <a:ext cx="20671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277092" y="155067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object 128"/>
          <p:cNvSpPr/>
          <p:nvPr/>
        </p:nvSpPr>
        <p:spPr>
          <a:xfrm>
            <a:off x="7277092" y="5136386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object 129"/>
          <p:cNvSpPr txBox="1"/>
          <p:nvPr/>
        </p:nvSpPr>
        <p:spPr>
          <a:xfrm>
            <a:off x="7350862" y="5289127"/>
            <a:ext cx="41055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53" marR="4607" indent="-44914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Pl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cemen</a:t>
            </a:r>
            <a:r>
              <a:rPr sz="635" spc="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/ 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adoption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452796" y="5450357"/>
            <a:ext cx="20671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277092" y="5136386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object 132"/>
          <p:cNvSpPr/>
          <p:nvPr/>
        </p:nvSpPr>
        <p:spPr>
          <a:xfrm>
            <a:off x="8156479" y="1826085"/>
            <a:ext cx="0" cy="3610383"/>
          </a:xfrm>
          <a:custGeom>
            <a:avLst/>
            <a:gdLst/>
            <a:ahLst/>
            <a:cxnLst/>
            <a:rect l="l" t="t" r="r" b="b"/>
            <a:pathLst>
              <a:path h="3981450">
                <a:moveTo>
                  <a:pt x="0" y="0"/>
                </a:moveTo>
                <a:lnTo>
                  <a:pt x="0" y="398124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object 133"/>
          <p:cNvSpPr/>
          <p:nvPr/>
        </p:nvSpPr>
        <p:spPr>
          <a:xfrm>
            <a:off x="9453939" y="1816412"/>
            <a:ext cx="0" cy="638007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30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object 134"/>
          <p:cNvSpPr/>
          <p:nvPr/>
        </p:nvSpPr>
        <p:spPr>
          <a:xfrm>
            <a:off x="9388026" y="2383271"/>
            <a:ext cx="131862" cy="71402"/>
          </a:xfrm>
          <a:custGeom>
            <a:avLst/>
            <a:gdLst/>
            <a:ahLst/>
            <a:cxnLst/>
            <a:rect l="l" t="t" r="r" b="b"/>
            <a:pathLst>
              <a:path w="145415" h="78739">
                <a:moveTo>
                  <a:pt x="145376" y="0"/>
                </a:moveTo>
                <a:lnTo>
                  <a:pt x="72682" y="78181"/>
                </a:ln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object 135"/>
          <p:cNvSpPr/>
          <p:nvPr/>
        </p:nvSpPr>
        <p:spPr>
          <a:xfrm>
            <a:off x="1557059" y="2352686"/>
            <a:ext cx="2293623" cy="2420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object 136"/>
          <p:cNvSpPr txBox="1"/>
          <p:nvPr/>
        </p:nvSpPr>
        <p:spPr>
          <a:xfrm>
            <a:off x="2357664" y="3788923"/>
            <a:ext cx="687527" cy="30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47985">
              <a:lnSpc>
                <a:spcPts val="816"/>
              </a:lnSpc>
            </a:pP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Children  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and</a:t>
            </a:r>
            <a:r>
              <a:rPr sz="816" spc="-3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their</a:t>
            </a:r>
            <a:r>
              <a:rPr sz="816" spc="-3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family 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circumstances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717226" y="3220333"/>
            <a:ext cx="275241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Gender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694817" y="3921778"/>
            <a:ext cx="319579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Ethnicity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194889" y="4386102"/>
            <a:ext cx="30000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8215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Where  they</a:t>
            </a:r>
            <a:r>
              <a:rPr sz="635" spc="-7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live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272472" y="2724336"/>
            <a:ext cx="156047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ge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799509" y="2724336"/>
            <a:ext cx="509024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ent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’ a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g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395486" y="3890108"/>
            <a:ext cx="29769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84" marR="4607" indent="-13243">
              <a:lnSpc>
                <a:spcPts val="680"/>
              </a:lnSpc>
            </a:pP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ent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’  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health?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884634" y="4417772"/>
            <a:ext cx="338581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Housin</a:t>
            </a:r>
            <a:r>
              <a:rPr sz="635" spc="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g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300521" y="3188663"/>
            <a:ext cx="48771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94433">
              <a:lnSpc>
                <a:spcPts val="680"/>
              </a:lnSpc>
            </a:pP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Parents’  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income</a:t>
            </a:r>
            <a:r>
              <a:rPr sz="635" spc="-4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/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debt?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629220" y="1405327"/>
            <a:ext cx="0" cy="428409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3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6" name="object 146"/>
          <p:cNvSpPr/>
          <p:nvPr/>
        </p:nvSpPr>
        <p:spPr>
          <a:xfrm>
            <a:off x="3629220" y="5419205"/>
            <a:ext cx="0" cy="428409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3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7" name="object 147"/>
          <p:cNvSpPr/>
          <p:nvPr/>
        </p:nvSpPr>
        <p:spPr>
          <a:xfrm>
            <a:off x="3611941" y="5847370"/>
            <a:ext cx="2483506" cy="0"/>
          </a:xfrm>
          <a:custGeom>
            <a:avLst/>
            <a:gdLst/>
            <a:ahLst/>
            <a:cxnLst/>
            <a:rect l="l" t="t" r="r" b="b"/>
            <a:pathLst>
              <a:path w="2738754">
                <a:moveTo>
                  <a:pt x="273866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8" name="object 148"/>
          <p:cNvSpPr/>
          <p:nvPr/>
        </p:nvSpPr>
        <p:spPr>
          <a:xfrm>
            <a:off x="3612067" y="1422601"/>
            <a:ext cx="2483506" cy="0"/>
          </a:xfrm>
          <a:custGeom>
            <a:avLst/>
            <a:gdLst/>
            <a:ahLst/>
            <a:cxnLst/>
            <a:rect l="l" t="t" r="r" b="b"/>
            <a:pathLst>
              <a:path w="2738754">
                <a:moveTo>
                  <a:pt x="273852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9" name="object 149"/>
          <p:cNvSpPr/>
          <p:nvPr/>
        </p:nvSpPr>
        <p:spPr>
          <a:xfrm>
            <a:off x="6090129" y="1833624"/>
            <a:ext cx="414589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683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0" name="object 150"/>
          <p:cNvSpPr/>
          <p:nvPr/>
        </p:nvSpPr>
        <p:spPr>
          <a:xfrm>
            <a:off x="6095218" y="5419097"/>
            <a:ext cx="409406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45121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1" name="object 151"/>
          <p:cNvSpPr/>
          <p:nvPr/>
        </p:nvSpPr>
        <p:spPr>
          <a:xfrm>
            <a:off x="6487276" y="4192246"/>
            <a:ext cx="0" cy="1227070"/>
          </a:xfrm>
          <a:custGeom>
            <a:avLst/>
            <a:gdLst/>
            <a:ahLst/>
            <a:cxnLst/>
            <a:rect l="l" t="t" r="r" b="b"/>
            <a:pathLst>
              <a:path h="1353185">
                <a:moveTo>
                  <a:pt x="0" y="0"/>
                </a:moveTo>
                <a:lnTo>
                  <a:pt x="0" y="1353058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2" name="object 152"/>
          <p:cNvSpPr/>
          <p:nvPr/>
        </p:nvSpPr>
        <p:spPr>
          <a:xfrm>
            <a:off x="6487276" y="1816413"/>
            <a:ext cx="0" cy="519964"/>
          </a:xfrm>
          <a:custGeom>
            <a:avLst/>
            <a:gdLst/>
            <a:ahLst/>
            <a:cxnLst/>
            <a:rect l="l" t="t" r="r" b="b"/>
            <a:pathLst>
              <a:path h="573405">
                <a:moveTo>
                  <a:pt x="0" y="0"/>
                </a:moveTo>
                <a:lnTo>
                  <a:pt x="0" y="573011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3" name="object 153"/>
          <p:cNvSpPr/>
          <p:nvPr/>
        </p:nvSpPr>
        <p:spPr>
          <a:xfrm>
            <a:off x="6470216" y="2339156"/>
            <a:ext cx="237813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95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4" name="object 154"/>
          <p:cNvSpPr/>
          <p:nvPr/>
        </p:nvSpPr>
        <p:spPr>
          <a:xfrm>
            <a:off x="6636858" y="2273241"/>
            <a:ext cx="71402" cy="131862"/>
          </a:xfrm>
          <a:custGeom>
            <a:avLst/>
            <a:gdLst/>
            <a:ahLst/>
            <a:cxnLst/>
            <a:rect l="l" t="t" r="r" b="b"/>
            <a:pathLst>
              <a:path w="78739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5" name="object 155"/>
          <p:cNvSpPr/>
          <p:nvPr/>
        </p:nvSpPr>
        <p:spPr>
          <a:xfrm>
            <a:off x="6470216" y="4192118"/>
            <a:ext cx="237813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95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6" name="object 156"/>
          <p:cNvSpPr/>
          <p:nvPr/>
        </p:nvSpPr>
        <p:spPr>
          <a:xfrm>
            <a:off x="6636858" y="4126204"/>
            <a:ext cx="71402" cy="131862"/>
          </a:xfrm>
          <a:custGeom>
            <a:avLst/>
            <a:gdLst/>
            <a:ahLst/>
            <a:cxnLst/>
            <a:rect l="l" t="t" r="r" b="b"/>
            <a:pathLst>
              <a:path w="78739" h="145414">
                <a:moveTo>
                  <a:pt x="0" y="0"/>
                </a:moveTo>
                <a:lnTo>
                  <a:pt x="78181" y="72694"/>
                </a:lnTo>
                <a:lnTo>
                  <a:pt x="0" y="145376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7" name="object 157"/>
          <p:cNvSpPr/>
          <p:nvPr/>
        </p:nvSpPr>
        <p:spPr>
          <a:xfrm>
            <a:off x="6090123" y="1816351"/>
            <a:ext cx="0" cy="3620172"/>
          </a:xfrm>
          <a:custGeom>
            <a:avLst/>
            <a:gdLst/>
            <a:ahLst/>
            <a:cxnLst/>
            <a:rect l="l" t="t" r="r" b="b"/>
            <a:pathLst>
              <a:path h="3992245">
                <a:moveTo>
                  <a:pt x="0" y="0"/>
                </a:moveTo>
                <a:lnTo>
                  <a:pt x="0" y="3992079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8" name="object 158"/>
          <p:cNvSpPr/>
          <p:nvPr/>
        </p:nvSpPr>
        <p:spPr>
          <a:xfrm>
            <a:off x="5807314" y="266719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9" name="object 159"/>
          <p:cNvSpPr txBox="1"/>
          <p:nvPr/>
        </p:nvSpPr>
        <p:spPr>
          <a:xfrm>
            <a:off x="5923450" y="2863124"/>
            <a:ext cx="31382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78" marR="4607" indent="-8637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Du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tion  of cases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807314" y="266719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1" name="object 161"/>
          <p:cNvSpPr/>
          <p:nvPr/>
        </p:nvSpPr>
        <p:spPr>
          <a:xfrm>
            <a:off x="5807314" y="334353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2" name="object 162"/>
          <p:cNvSpPr txBox="1"/>
          <p:nvPr/>
        </p:nvSpPr>
        <p:spPr>
          <a:xfrm>
            <a:off x="5878582" y="3496272"/>
            <a:ext cx="41516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31670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Do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orders  match</a:t>
            </a:r>
            <a:r>
              <a:rPr sz="635" spc="-6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what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867457" y="3657501"/>
            <a:ext cx="437622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as sought?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807314" y="334353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5" name="object 165"/>
          <p:cNvSpPr/>
          <p:nvPr/>
        </p:nvSpPr>
        <p:spPr>
          <a:xfrm>
            <a:off x="5807314" y="1990862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6" name="object 166"/>
          <p:cNvSpPr txBox="1"/>
          <p:nvPr/>
        </p:nvSpPr>
        <p:spPr>
          <a:xfrm>
            <a:off x="5893057" y="2186788"/>
            <a:ext cx="3748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70" marR="4607" indent="-20729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How</a:t>
            </a:r>
            <a:r>
              <a:rPr sz="635" spc="-6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many  children?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807314" y="1990862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5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8" name="object 168"/>
          <p:cNvSpPr/>
          <p:nvPr/>
        </p:nvSpPr>
        <p:spPr>
          <a:xfrm>
            <a:off x="6090123" y="1405327"/>
            <a:ext cx="0" cy="275817"/>
          </a:xfrm>
          <a:custGeom>
            <a:avLst/>
            <a:gdLst/>
            <a:ahLst/>
            <a:cxnLst/>
            <a:rect l="l" t="t" r="r" b="b"/>
            <a:pathLst>
              <a:path h="304164">
                <a:moveTo>
                  <a:pt x="0" y="0"/>
                </a:moveTo>
                <a:lnTo>
                  <a:pt x="0" y="304025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9" name="object 169"/>
          <p:cNvSpPr/>
          <p:nvPr/>
        </p:nvSpPr>
        <p:spPr>
          <a:xfrm>
            <a:off x="6024210" y="1610117"/>
            <a:ext cx="131862" cy="71402"/>
          </a:xfrm>
          <a:custGeom>
            <a:avLst/>
            <a:gdLst/>
            <a:ahLst/>
            <a:cxnLst/>
            <a:rect l="l" t="t" r="r" b="b"/>
            <a:pathLst>
              <a:path w="145414" h="78739">
                <a:moveTo>
                  <a:pt x="145376" y="0"/>
                </a:moveTo>
                <a:lnTo>
                  <a:pt x="72682" y="78181"/>
                </a:lnTo>
                <a:lnTo>
                  <a:pt x="0" y="0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0" name="object 170"/>
          <p:cNvSpPr/>
          <p:nvPr/>
        </p:nvSpPr>
        <p:spPr>
          <a:xfrm>
            <a:off x="6090123" y="5588957"/>
            <a:ext cx="0" cy="275817"/>
          </a:xfrm>
          <a:custGeom>
            <a:avLst/>
            <a:gdLst/>
            <a:ahLst/>
            <a:cxnLst/>
            <a:rect l="l" t="t" r="r" b="b"/>
            <a:pathLst>
              <a:path h="304164">
                <a:moveTo>
                  <a:pt x="0" y="0"/>
                </a:moveTo>
                <a:lnTo>
                  <a:pt x="0" y="304025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1" name="object 171"/>
          <p:cNvSpPr/>
          <p:nvPr/>
        </p:nvSpPr>
        <p:spPr>
          <a:xfrm>
            <a:off x="6024208" y="5588958"/>
            <a:ext cx="131862" cy="71402"/>
          </a:xfrm>
          <a:custGeom>
            <a:avLst/>
            <a:gdLst/>
            <a:ahLst/>
            <a:cxnLst/>
            <a:rect l="l" t="t" r="r" b="b"/>
            <a:pathLst>
              <a:path w="145414" h="78739">
                <a:moveTo>
                  <a:pt x="0" y="78181"/>
                </a:moveTo>
                <a:lnTo>
                  <a:pt x="72694" y="0"/>
                </a:lnTo>
                <a:lnTo>
                  <a:pt x="145376" y="78181"/>
                </a:lnTo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2" name="object 172"/>
          <p:cNvSpPr/>
          <p:nvPr/>
        </p:nvSpPr>
        <p:spPr>
          <a:xfrm>
            <a:off x="8322913" y="2479538"/>
            <a:ext cx="2293624" cy="2293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3" name="object 173"/>
          <p:cNvSpPr txBox="1"/>
          <p:nvPr/>
        </p:nvSpPr>
        <p:spPr>
          <a:xfrm>
            <a:off x="9096354" y="3936911"/>
            <a:ext cx="730714" cy="207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08" marR="4607" indent="-100768">
              <a:lnSpc>
                <a:spcPts val="816"/>
              </a:lnSpc>
            </a:pPr>
            <a:r>
              <a:rPr sz="816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Children’s</a:t>
            </a:r>
            <a:r>
              <a:rPr sz="816" spc="-50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future  life</a:t>
            </a:r>
            <a:r>
              <a:rPr sz="816" spc="-9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816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chances</a:t>
            </a:r>
            <a:endParaRPr sz="816">
              <a:latin typeface="Founders Grotesk Medium"/>
              <a:cs typeface="Founders Grotesk Medium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913094" y="2649555"/>
            <a:ext cx="40422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53" marR="4607" indent="-44914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Do</a:t>
            </a:r>
            <a:r>
              <a:rPr sz="635" spc="-5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children  return to 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the </a:t>
            </a:r>
            <a:r>
              <a:rPr sz="635" spc="-41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F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J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059834" y="3188736"/>
            <a:ext cx="49405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04799">
              <a:lnSpc>
                <a:spcPts val="680"/>
              </a:lnSpc>
            </a:pP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Healthy  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el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tionship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31092" y="3188737"/>
            <a:ext cx="36449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76">
              <a:lnSpc>
                <a:spcPts val="680"/>
              </a:lnSpc>
            </a:pP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Doing</a:t>
            </a:r>
            <a:r>
              <a:rPr sz="635" spc="-63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well  a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t school?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413477" y="3890181"/>
            <a:ext cx="39961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78" marR="4607" indent="-8637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Staying</a:t>
            </a:r>
            <a:r>
              <a:rPr sz="635" spc="-6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out  of t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r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oubl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0170798" y="3890181"/>
            <a:ext cx="2717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9213">
              <a:lnSpc>
                <a:spcPts val="680"/>
              </a:lnSpc>
            </a:pP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Mental  healt</a:t>
            </a:r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9659487" y="4386176"/>
            <a:ext cx="3028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87" marR="4607" indent="-15547">
              <a:lnSpc>
                <a:spcPts val="680"/>
              </a:lnSpc>
            </a:pP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y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sical  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health?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958922" y="4342991"/>
            <a:ext cx="3126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6123" algn="just">
              <a:lnSpc>
                <a:spcPts val="680"/>
              </a:lnSpc>
            </a:pP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Earning  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a decent  living?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807304" y="401986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2" name="object 182"/>
          <p:cNvSpPr txBox="1"/>
          <p:nvPr/>
        </p:nvSpPr>
        <p:spPr>
          <a:xfrm>
            <a:off x="5871838" y="4161092"/>
            <a:ext cx="428985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Have</a:t>
            </a:r>
            <a:r>
              <a:rPr sz="635" spc="-68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 </a:t>
            </a: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orders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898684" y="4258982"/>
            <a:ext cx="3748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31094">
              <a:lnSpc>
                <a:spcPts val="680"/>
              </a:lnSpc>
            </a:pPr>
            <a:r>
              <a:rPr sz="635" spc="-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changed  </a:t>
            </a:r>
            <a:r>
              <a:rPr sz="635" spc="-9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ov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er tim</a:t>
            </a:r>
            <a:r>
              <a:rPr sz="635" spc="-14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e</a:t>
            </a:r>
            <a:r>
              <a:rPr sz="635" dirty="0">
                <a:solidFill>
                  <a:srgbClr val="132A36"/>
                </a:solidFill>
                <a:latin typeface="Founders Grotesk Medium"/>
                <a:cs typeface="Founders Grotesk Medium"/>
              </a:rPr>
              <a:t>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807304" y="4019867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5" name="object 185"/>
          <p:cNvSpPr/>
          <p:nvPr/>
        </p:nvSpPr>
        <p:spPr>
          <a:xfrm>
            <a:off x="5807314" y="46962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623773" y="311886"/>
                </a:move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close/>
              </a:path>
            </a:pathLst>
          </a:custGeom>
          <a:solidFill>
            <a:srgbClr val="132A3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6" name="object 186"/>
          <p:cNvSpPr txBox="1"/>
          <p:nvPr/>
        </p:nvSpPr>
        <p:spPr>
          <a:xfrm>
            <a:off x="5850490" y="4848944"/>
            <a:ext cx="4715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84069">
              <a:lnSpc>
                <a:spcPts val="680"/>
              </a:lnSpc>
            </a:pPr>
            <a:r>
              <a:rPr sz="635" spc="-18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Families’  </a:t>
            </a:r>
            <a:r>
              <a:rPr sz="635" spc="-23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</a:t>
            </a:r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x</a:t>
            </a:r>
            <a:r>
              <a:rPr sz="635" spc="-9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pe</a:t>
            </a:r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ctation</a:t>
            </a:r>
            <a:r>
              <a:rPr sz="635" spc="-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s</a:t>
            </a:r>
            <a:r>
              <a:rPr sz="635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/  </a:t>
            </a:r>
            <a:r>
              <a:rPr sz="635" spc="-14" dirty="0">
                <a:solidFill>
                  <a:srgbClr val="FFFFFF"/>
                </a:solidFill>
                <a:latin typeface="Founders Grotesk Medium"/>
                <a:cs typeface="Founders Grotesk Medium"/>
              </a:rPr>
              <a:t>experiences?</a:t>
            </a:r>
            <a:endParaRPr sz="635">
              <a:latin typeface="Founders Grotesk Medium"/>
              <a:cs typeface="Founders Grotesk Medium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807314" y="4696203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624204" h="624204">
                <a:moveTo>
                  <a:pt x="311886" y="623773"/>
                </a:moveTo>
                <a:lnTo>
                  <a:pt x="357911" y="620385"/>
                </a:lnTo>
                <a:lnTo>
                  <a:pt x="401861" y="610545"/>
                </a:lnTo>
                <a:lnTo>
                  <a:pt x="443249" y="594740"/>
                </a:lnTo>
                <a:lnTo>
                  <a:pt x="481588" y="573455"/>
                </a:lnTo>
                <a:lnTo>
                  <a:pt x="516393" y="547178"/>
                </a:lnTo>
                <a:lnTo>
                  <a:pt x="547178" y="516393"/>
                </a:lnTo>
                <a:lnTo>
                  <a:pt x="573455" y="481588"/>
                </a:lnTo>
                <a:lnTo>
                  <a:pt x="594740" y="443249"/>
                </a:lnTo>
                <a:lnTo>
                  <a:pt x="610545" y="401861"/>
                </a:lnTo>
                <a:lnTo>
                  <a:pt x="620385" y="357911"/>
                </a:lnTo>
                <a:lnTo>
                  <a:pt x="623773" y="311886"/>
                </a:lnTo>
                <a:lnTo>
                  <a:pt x="620385" y="265861"/>
                </a:lnTo>
                <a:lnTo>
                  <a:pt x="610545" y="221911"/>
                </a:lnTo>
                <a:lnTo>
                  <a:pt x="594740" y="180524"/>
                </a:lnTo>
                <a:lnTo>
                  <a:pt x="573455" y="142184"/>
                </a:lnTo>
                <a:lnTo>
                  <a:pt x="547178" y="107379"/>
                </a:lnTo>
                <a:lnTo>
                  <a:pt x="516393" y="76595"/>
                </a:lnTo>
                <a:lnTo>
                  <a:pt x="481588" y="50317"/>
                </a:lnTo>
                <a:lnTo>
                  <a:pt x="443249" y="29032"/>
                </a:lnTo>
                <a:lnTo>
                  <a:pt x="401861" y="13227"/>
                </a:lnTo>
                <a:lnTo>
                  <a:pt x="357911" y="3387"/>
                </a:lnTo>
                <a:lnTo>
                  <a:pt x="311886" y="0"/>
                </a:lnTo>
                <a:lnTo>
                  <a:pt x="265861" y="3387"/>
                </a:lnTo>
                <a:lnTo>
                  <a:pt x="221911" y="13227"/>
                </a:lnTo>
                <a:lnTo>
                  <a:pt x="180524" y="29032"/>
                </a:lnTo>
                <a:lnTo>
                  <a:pt x="142184" y="50317"/>
                </a:lnTo>
                <a:lnTo>
                  <a:pt x="107379" y="76595"/>
                </a:lnTo>
                <a:lnTo>
                  <a:pt x="76595" y="107379"/>
                </a:lnTo>
                <a:lnTo>
                  <a:pt x="50317" y="142184"/>
                </a:lnTo>
                <a:lnTo>
                  <a:pt x="29032" y="180524"/>
                </a:lnTo>
                <a:lnTo>
                  <a:pt x="13227" y="221911"/>
                </a:lnTo>
                <a:lnTo>
                  <a:pt x="3387" y="265861"/>
                </a:lnTo>
                <a:lnTo>
                  <a:pt x="0" y="311886"/>
                </a:lnTo>
                <a:lnTo>
                  <a:pt x="3387" y="357911"/>
                </a:lnTo>
                <a:lnTo>
                  <a:pt x="13227" y="401861"/>
                </a:lnTo>
                <a:lnTo>
                  <a:pt x="29032" y="443249"/>
                </a:lnTo>
                <a:lnTo>
                  <a:pt x="50317" y="481588"/>
                </a:lnTo>
                <a:lnTo>
                  <a:pt x="76595" y="516393"/>
                </a:lnTo>
                <a:lnTo>
                  <a:pt x="107379" y="547178"/>
                </a:lnTo>
                <a:lnTo>
                  <a:pt x="142184" y="573455"/>
                </a:lnTo>
                <a:lnTo>
                  <a:pt x="180524" y="594740"/>
                </a:lnTo>
                <a:lnTo>
                  <a:pt x="221911" y="610545"/>
                </a:lnTo>
                <a:lnTo>
                  <a:pt x="265861" y="620385"/>
                </a:lnTo>
                <a:lnTo>
                  <a:pt x="311886" y="623773"/>
                </a:lnTo>
                <a:close/>
              </a:path>
            </a:pathLst>
          </a:custGeom>
          <a:ln w="38100">
            <a:solidFill>
              <a:srgbClr val="132A3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8" name="object 188"/>
          <p:cNvSpPr txBox="1"/>
          <p:nvPr/>
        </p:nvSpPr>
        <p:spPr>
          <a:xfrm>
            <a:off x="8903873" y="6408736"/>
            <a:ext cx="1724577" cy="144242"/>
          </a:xfrm>
          <a:prstGeom prst="rect">
            <a:avLst/>
          </a:prstGeom>
        </p:spPr>
        <p:txBody>
          <a:bodyPr vert="horz" wrap="square" lIns="0" tIns="4607" rIns="0" bIns="0" rtlCol="0">
            <a:spAutoFit/>
          </a:bodyPr>
          <a:lstStyle/>
          <a:p>
            <a:pPr marL="11516">
              <a:spcBef>
                <a:spcPts val="36"/>
              </a:spcBef>
            </a:pPr>
            <a:r>
              <a:rPr sz="907" spc="-5" dirty="0">
                <a:solidFill>
                  <a:srgbClr val="00535A"/>
                </a:solidFill>
                <a:latin typeface="Founders Grotesk Medium"/>
                <a:cs typeface="Founders Grotesk Medium"/>
              </a:rPr>
              <a:t>Nuffield </a:t>
            </a:r>
            <a:r>
              <a:rPr sz="907" spc="-9" dirty="0">
                <a:solidFill>
                  <a:srgbClr val="00535A"/>
                </a:solidFill>
                <a:latin typeface="Founders Grotesk Medium"/>
                <a:cs typeface="Founders Grotesk Medium"/>
              </a:rPr>
              <a:t>Family </a:t>
            </a:r>
            <a:r>
              <a:rPr sz="907" dirty="0">
                <a:solidFill>
                  <a:srgbClr val="00535A"/>
                </a:solidFill>
                <a:latin typeface="Founders Grotesk Medium"/>
                <a:cs typeface="Founders Grotesk Medium"/>
              </a:rPr>
              <a:t>Justice</a:t>
            </a:r>
            <a:r>
              <a:rPr sz="907" spc="-18" dirty="0">
                <a:solidFill>
                  <a:srgbClr val="00535A"/>
                </a:solidFill>
                <a:latin typeface="Founders Grotesk Medium"/>
                <a:cs typeface="Founders Grotesk Medium"/>
              </a:rPr>
              <a:t> </a:t>
            </a:r>
            <a:r>
              <a:rPr sz="907" spc="-5" dirty="0">
                <a:solidFill>
                  <a:srgbClr val="00535A"/>
                </a:solidFill>
                <a:latin typeface="Founders Grotesk Medium"/>
                <a:cs typeface="Founders Grotesk Medium"/>
              </a:rPr>
              <a:t>Observatory</a:t>
            </a:r>
            <a:endParaRPr sz="907">
              <a:latin typeface="Founders Grotesk Medium"/>
              <a:cs typeface="Founders Grotesk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666-FD7E-E746-8279-E08D0858A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133" y="2376357"/>
            <a:ext cx="7749209" cy="1542012"/>
          </a:xfrm>
        </p:spPr>
        <p:txBody>
          <a:bodyPr/>
          <a:lstStyle/>
          <a:p>
            <a:r>
              <a:rPr lang="en-US" sz="4400" spc="0" dirty="0">
                <a:solidFill>
                  <a:prstClr val="black"/>
                </a:solidFill>
                <a:latin typeface="Calibri Light" panose="020F0302020204030204"/>
              </a:rPr>
              <a:t>Coming up….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8AC53-A7BA-5445-9B7C-F24A07F1E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530" y="3639621"/>
            <a:ext cx="7749210" cy="1759226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Children and families in private law proceedings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What impact do lifelong relationships have on children’s wellbeing and development?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Development of good practice on removals at birth</a:t>
            </a:r>
          </a:p>
        </p:txBody>
      </p:sp>
    </p:spTree>
    <p:extLst>
      <p:ext uri="{BB962C8B-B14F-4D97-AF65-F5344CB8AC3E}">
        <p14:creationId xmlns:p14="http://schemas.microsoft.com/office/powerpoint/2010/main" val="307304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6E2D-0EAA-459C-BD26-C2005C2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19B44-4A3B-43CC-B077-321818A5B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5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5DE2B-2328-4629-BBCC-0CB1CBDEB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76480" cy="70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8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D0-2FB7-7E4C-9932-7CC9663B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 LFJB wanted more 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LFJB conference, Manchester 25 October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CEAF-CE95-1143-AEAC-E12FD0A0D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13" y="1520028"/>
            <a:ext cx="9666287" cy="4129885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Reasons for the rise in care proceedings</a:t>
            </a:r>
          </a:p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Reasons for regional variations in volume of care proceedings and types of orders made</a:t>
            </a:r>
          </a:p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Research into contact, particularly in relation to the quality of contact</a:t>
            </a:r>
          </a:p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Longer term outcomes of family court decision making </a:t>
            </a:r>
          </a:p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Local research into the use of pre-proceedings and the quality of the process </a:t>
            </a:r>
          </a:p>
          <a:p>
            <a:pPr marL="228600" lvl="0" indent="-228600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Opportunities to learn from specific cases, along the lines of the Tri-Borough model of case reviews</a:t>
            </a:r>
          </a:p>
        </p:txBody>
      </p:sp>
    </p:spTree>
    <p:extLst>
      <p:ext uri="{BB962C8B-B14F-4D97-AF65-F5344CB8AC3E}">
        <p14:creationId xmlns:p14="http://schemas.microsoft.com/office/powerpoint/2010/main" val="207124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743E-DE55-41E2-8934-72A3D694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3" y="2477956"/>
            <a:ext cx="9429136" cy="154201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Nuffield Family Justice Observatory preliminary work and future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6AB59-FB5C-41D5-A476-A2DE41601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7" y="4587779"/>
            <a:ext cx="7749210" cy="1759226"/>
          </a:xfrm>
        </p:spPr>
        <p:txBody>
          <a:bodyPr>
            <a:noAutofit/>
          </a:bodyPr>
          <a:lstStyle/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Lisa Harker</a:t>
            </a:r>
          </a:p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LFJB conference, Manchester</a:t>
            </a:r>
          </a:p>
          <a:p>
            <a:pPr algn="ctr"/>
            <a:r>
              <a:rPr lang="en-US" sz="2400" b="1" spc="-1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25 October 2019</a:t>
            </a:r>
            <a:endParaRPr lang="en-GB" sz="2400" b="1" spc="-100" dirty="0">
              <a:solidFill>
                <a:schemeClr val="bg2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8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D0-2FB7-7E4C-9932-7CC9663B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pc="0" dirty="0">
                <a:solidFill>
                  <a:prstClr val="black"/>
                </a:solidFill>
                <a:latin typeface="Calibri Light" panose="020F0302020204030204"/>
              </a:rPr>
              <a:t>About the Nuffield Family Justice Observatory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B5459"/>
                </a:solidFill>
              </a:rPr>
              <a:t>LFJB conference, Manchester 25 October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CEAF-CE95-1143-AEAC-E12FD0A0D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 Nuffield Family Justice Observatory supports better outcomes for children in the family justice system in England and Wales by improving the use of data and research evidence in decision-making.</a:t>
            </a:r>
          </a:p>
          <a:p>
            <a:pPr marL="0" lvl="0" indent="0" fontAlgn="base">
              <a:lnSpc>
                <a:spcPct val="90000"/>
              </a:lnSpc>
              <a:buNone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fontAlgn="base">
              <a:lnSpc>
                <a:spcPct val="9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We do this by focusing on three areas:</a:t>
            </a:r>
          </a:p>
          <a:p>
            <a:pPr marL="228600" lvl="0" indent="-228600" fontAlgn="base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Supporting the analysis of national data and linking data from different sources to better understand the experience of children and families in the family justice system.</a:t>
            </a:r>
          </a:p>
          <a:p>
            <a:pPr marL="228600" lvl="4" indent="-228600" fontAlgn="base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Researching issues facing children and families and collaborating with others to bring about change in practice.</a:t>
            </a:r>
          </a:p>
          <a:p>
            <a:pPr marL="228600" lvl="4" indent="-228600" fontAlgn="base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Enabling decision-makers to access the latest data and research evidence.</a:t>
            </a:r>
          </a:p>
        </p:txBody>
      </p:sp>
    </p:spTree>
    <p:extLst>
      <p:ext uri="{BB962C8B-B14F-4D97-AF65-F5344CB8AC3E}">
        <p14:creationId xmlns:p14="http://schemas.microsoft.com/office/powerpoint/2010/main" val="54775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D0-2FB7-7E4C-9932-7CC9663B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0" dirty="0">
                <a:solidFill>
                  <a:prstClr val="black"/>
                </a:solidFill>
                <a:latin typeface="Calibri Light" panose="020F0302020204030204"/>
              </a:rPr>
              <a:t>Work to date…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LFJB conference, Manchester 25 October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CEAF-CE95-1143-AEAC-E12FD0A0D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Newborns in the care system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Analysis for England and Wales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Analysis for GM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Case law review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Professionals and practitioners perspectives on practice</a:t>
            </a:r>
          </a:p>
          <a:p>
            <a:pPr marL="228600" lvl="0" indent="-228600"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Special Guardianship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Rapid evidence review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Advice to Public Law Working Group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Dissemination of research evidence</a:t>
            </a:r>
          </a:p>
          <a:p>
            <a:pPr marL="228600" lvl="0" indent="-228600"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What do we know about children in the FJS from national administrative data?</a:t>
            </a:r>
          </a:p>
        </p:txBody>
      </p:sp>
    </p:spTree>
    <p:extLst>
      <p:ext uri="{BB962C8B-B14F-4D97-AF65-F5344CB8AC3E}">
        <p14:creationId xmlns:p14="http://schemas.microsoft.com/office/powerpoint/2010/main" val="367234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3BF244-131A-4E87-A507-9B55E825B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094671"/>
              </p:ext>
            </p:extLst>
          </p:nvPr>
        </p:nvGraphicFramePr>
        <p:xfrm>
          <a:off x="840296" y="1690688"/>
          <a:ext cx="5545832" cy="43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36ECEC-0A0A-45F4-9341-49C001529F66}"/>
              </a:ext>
            </a:extLst>
          </p:cNvPr>
          <p:cNvGraphicFramePr>
            <a:graphicFrameLocks/>
          </p:cNvGraphicFramePr>
          <p:nvPr/>
        </p:nvGraphicFramePr>
        <p:xfrm>
          <a:off x="6973830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70955-EC67-4E1C-9C5A-B56D5CE90760}"/>
              </a:ext>
            </a:extLst>
          </p:cNvPr>
          <p:cNvCxnSpPr>
            <a:cxnSpLocks/>
          </p:cNvCxnSpPr>
          <p:nvPr/>
        </p:nvCxnSpPr>
        <p:spPr>
          <a:xfrm flipV="1">
            <a:off x="3613212" y="1971416"/>
            <a:ext cx="5646618" cy="12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FF2E0A-E077-4E48-AB2E-D784E39069CC}"/>
              </a:ext>
            </a:extLst>
          </p:cNvPr>
          <p:cNvCxnSpPr>
            <a:cxnSpLocks/>
          </p:cNvCxnSpPr>
          <p:nvPr/>
        </p:nvCxnSpPr>
        <p:spPr>
          <a:xfrm flipH="1">
            <a:off x="5375920" y="4127383"/>
            <a:ext cx="4036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>
            <a:extLst>
              <a:ext uri="{FF2B5EF4-FFF2-40B4-BE49-F238E27FC236}">
                <a16:creationId xmlns:a16="http://schemas.microsoft.com/office/drawing/2014/main" id="{B5AB0B41-0A17-4507-A33D-F783D6A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58462"/>
            <a:ext cx="11791950" cy="1484588"/>
          </a:xfrm>
        </p:spPr>
        <p:txBody>
          <a:bodyPr/>
          <a:lstStyle/>
          <a:p>
            <a:pPr algn="l"/>
            <a:br>
              <a:rPr lang="en-US" sz="2400" b="1" dirty="0">
                <a:solidFill>
                  <a:srgbClr val="51A026"/>
                </a:solidFill>
                <a:latin typeface="Arial" charset="0"/>
              </a:rPr>
            </a:br>
            <a:br>
              <a:rPr lang="en-US" sz="2400" b="1" dirty="0">
                <a:solidFill>
                  <a:srgbClr val="51A026"/>
                </a:solidFill>
                <a:latin typeface="Arial" charset="0"/>
              </a:rPr>
            </a:br>
            <a:br>
              <a:rPr lang="en-US" sz="2400" b="1" dirty="0">
                <a:solidFill>
                  <a:srgbClr val="51A026"/>
                </a:solidFill>
                <a:latin typeface="Arial" charset="0"/>
              </a:rPr>
            </a:br>
            <a:r>
              <a:rPr lang="en-US" sz="2400" b="1" dirty="0">
                <a:solidFill>
                  <a:srgbClr val="51A026"/>
                </a:solidFill>
                <a:latin typeface="Arial" charset="0"/>
              </a:rPr>
              <a:t>Age of children in care proceedings [2007/08 to 2016/17]</a:t>
            </a:r>
            <a:endParaRPr lang="en-GB" sz="2400" b="1" dirty="0">
              <a:solidFill>
                <a:srgbClr val="51A026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878D6-0336-433B-9D01-E20523C01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8" y="-183454"/>
            <a:ext cx="2051304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80" y="1199803"/>
            <a:ext cx="10972800" cy="990600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51A026"/>
                </a:solidFill>
                <a:latin typeface="Arial" charset="0"/>
              </a:rPr>
              <a:t>Age of Infants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AB7A4C-2211-4DEA-AC0A-3F049C955EF6}"/>
              </a:ext>
            </a:extLst>
          </p:cNvPr>
          <p:cNvGraphicFramePr>
            <a:graphicFrameLocks/>
          </p:cNvGraphicFramePr>
          <p:nvPr/>
        </p:nvGraphicFramePr>
        <p:xfrm>
          <a:off x="1055440" y="1971328"/>
          <a:ext cx="4680520" cy="460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F9EE6C3-B32F-461A-BA11-A9DF3A0FEE41}"/>
              </a:ext>
            </a:extLst>
          </p:cNvPr>
          <p:cNvGraphicFramePr>
            <a:graphicFrameLocks/>
          </p:cNvGraphicFramePr>
          <p:nvPr/>
        </p:nvGraphicFramePr>
        <p:xfrm>
          <a:off x="6744072" y="1926184"/>
          <a:ext cx="4680520" cy="460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816FC45-6490-461E-8C49-AB9603B36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8" y="-173182"/>
            <a:ext cx="2051304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80" y="1171228"/>
            <a:ext cx="10972800" cy="990600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51A026"/>
                </a:solidFill>
                <a:latin typeface="Arial" charset="0"/>
              </a:rPr>
              <a:t>Number of Infants by Age GM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81888" y="1883566"/>
          <a:ext cx="7086600" cy="411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62213CE-7047-4DB4-8E14-5DC11E031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8" y="-173187"/>
            <a:ext cx="2051304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6A6CF-9CC8-4FCB-9C4C-1342273ED629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7712"/>
            <a:ext cx="8366720" cy="580926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51A026"/>
                </a:solidFill>
                <a:latin typeface="Arial" charset="0"/>
              </a:rPr>
              <a:t>Incidence rates: regional variation [</a:t>
            </a:r>
            <a:r>
              <a:rPr lang="en-US" sz="2400" b="1" dirty="0">
                <a:solidFill>
                  <a:srgbClr val="51A026"/>
                </a:solidFill>
                <a:latin typeface="Arial" charset="0"/>
              </a:rPr>
              <a:t>2016]</a:t>
            </a:r>
            <a:endParaRPr lang="en-GB" sz="2400" b="1" dirty="0">
              <a:solidFill>
                <a:srgbClr val="51A026"/>
              </a:solidFill>
              <a:latin typeface="Arial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CF20EA-3956-4B50-B278-189863221E8C}"/>
              </a:ext>
            </a:extLst>
          </p:cNvPr>
          <p:cNvGraphicFramePr/>
          <p:nvPr/>
        </p:nvGraphicFramePr>
        <p:xfrm>
          <a:off x="609600" y="1935263"/>
          <a:ext cx="1097280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8DB6CA4-02C0-41EA-8407-BFEFBEFD1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8" y="-162911"/>
            <a:ext cx="2051304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E0D0-2FB7-7E4C-9932-7CC9663B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5" y="187878"/>
            <a:ext cx="9673200" cy="741600"/>
          </a:xfrm>
        </p:spPr>
        <p:txBody>
          <a:bodyPr/>
          <a:lstStyle/>
          <a:p>
            <a:r>
              <a:rPr lang="en-US" dirty="0"/>
              <a:t>Special Guardianship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B5459"/>
                </a:solidFill>
              </a:rPr>
              <a:t>LFJB conference, Manchester 25 October 2019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0C9071F-E5FE-459F-8F65-FF3F29155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16424"/>
              </p:ext>
            </p:extLst>
          </p:nvPr>
        </p:nvGraphicFramePr>
        <p:xfrm>
          <a:off x="838200" y="232411"/>
          <a:ext cx="10515600" cy="635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80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02342-57DD-2241-BB09-75CBAF4F8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7588" y="6191758"/>
            <a:ext cx="5976919" cy="455622"/>
          </a:xfrm>
        </p:spPr>
        <p:txBody>
          <a:bodyPr/>
          <a:lstStyle/>
          <a:p>
            <a:r>
              <a:rPr lang="en-US" sz="1200" dirty="0"/>
              <a:t>See </a:t>
            </a:r>
            <a:r>
              <a:rPr lang="en-US" sz="1200" dirty="0" err="1"/>
              <a:t>Harwin</a:t>
            </a:r>
            <a:r>
              <a:rPr lang="en-US" sz="1200" dirty="0"/>
              <a:t> et al (2019) Special Guardianship: review of the English research studies, Nuffield Family Justice Observatory</a:t>
            </a:r>
            <a:endParaRPr lang="en-GB" sz="12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89FB892-526E-4E76-AA37-15904F544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108319"/>
              </p:ext>
            </p:extLst>
          </p:nvPr>
        </p:nvGraphicFramePr>
        <p:xfrm>
          <a:off x="838200" y="399098"/>
          <a:ext cx="10515600" cy="512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0DB776-3A90-4659-AC4C-2192A14C6C93}"/>
              </a:ext>
            </a:extLst>
          </p:cNvPr>
          <p:cNvSpPr txBox="1"/>
          <p:nvPr/>
        </p:nvSpPr>
        <p:spPr>
          <a:xfrm flipH="1">
            <a:off x="9041260" y="6029769"/>
            <a:ext cx="302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% who return within 5 years 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D38F1-755B-4755-99DD-3B5D4A7239C8}"/>
              </a:ext>
            </a:extLst>
          </p:cNvPr>
          <p:cNvSpPr txBox="1"/>
          <p:nvPr/>
        </p:nvSpPr>
        <p:spPr>
          <a:xfrm>
            <a:off x="8630294" y="5880520"/>
            <a:ext cx="410966" cy="441788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224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F-Theme">
  <a:themeElements>
    <a:clrScheme name="NUF-Theme">
      <a:dk1>
        <a:srgbClr val="0B5459"/>
      </a:dk1>
      <a:lt1>
        <a:srgbClr val="D5E0E8"/>
      </a:lt1>
      <a:dk2>
        <a:srgbClr val="000000"/>
      </a:dk2>
      <a:lt2>
        <a:srgbClr val="FFFFFF"/>
      </a:lt2>
      <a:accent1>
        <a:srgbClr val="00E1B3"/>
      </a:accent1>
      <a:accent2>
        <a:srgbClr val="1493E7"/>
      </a:accent2>
      <a:accent3>
        <a:srgbClr val="AD83C7"/>
      </a:accent3>
      <a:accent4>
        <a:srgbClr val="FF6958"/>
      </a:accent4>
      <a:accent5>
        <a:srgbClr val="F27B2C"/>
      </a:accent5>
      <a:accent6>
        <a:srgbClr val="FFD138"/>
      </a:accent6>
      <a:hlink>
        <a:srgbClr val="0B5459"/>
      </a:hlink>
      <a:folHlink>
        <a:srgbClr val="4956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FJ6839-Powerpoint-Template-190530" id="{AD039FA3-6A33-7A40-9D9D-9C34287AC308}" vid="{0E0E7A15-C6B6-D843-9444-299386C7288E}"/>
    </a:ext>
  </a:extLst>
</a:theme>
</file>

<file path=ppt/theme/theme3.xml><?xml version="1.0" encoding="utf-8"?>
<a:theme xmlns:a="http://schemas.openxmlformats.org/drawingml/2006/main" name="1_NUF-Theme">
  <a:themeElements>
    <a:clrScheme name="NUF-Theme">
      <a:dk1>
        <a:srgbClr val="0B5459"/>
      </a:dk1>
      <a:lt1>
        <a:srgbClr val="D5E0E8"/>
      </a:lt1>
      <a:dk2>
        <a:srgbClr val="000000"/>
      </a:dk2>
      <a:lt2>
        <a:srgbClr val="FFFFFF"/>
      </a:lt2>
      <a:accent1>
        <a:srgbClr val="00E1B3"/>
      </a:accent1>
      <a:accent2>
        <a:srgbClr val="1493E7"/>
      </a:accent2>
      <a:accent3>
        <a:srgbClr val="AD83C7"/>
      </a:accent3>
      <a:accent4>
        <a:srgbClr val="FF6958"/>
      </a:accent4>
      <a:accent5>
        <a:srgbClr val="F27B2C"/>
      </a:accent5>
      <a:accent6>
        <a:srgbClr val="FFD138"/>
      </a:accent6>
      <a:hlink>
        <a:srgbClr val="0B5459"/>
      </a:hlink>
      <a:folHlink>
        <a:srgbClr val="4956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FJ6839-Powerpoint-Template-190530" id="{AD039FA3-6A33-7A40-9D9D-9C34287AC308}" vid="{0E0E7A15-C6B6-D843-9444-299386C7288E}"/>
    </a:ext>
  </a:extLst>
</a:theme>
</file>

<file path=ppt/theme/theme4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C820C06AD7F468DD1CEC4A78F1136" ma:contentTypeVersion="2" ma:contentTypeDescription="Create a new document." ma:contentTypeScope="" ma:versionID="8e87460aa0e9acd423abe1f4c9ad1eb5">
  <xsd:schema xmlns:xsd="http://www.w3.org/2001/XMLSchema" xmlns:xs="http://www.w3.org/2001/XMLSchema" xmlns:p="http://schemas.microsoft.com/office/2006/metadata/properties" xmlns:ns3="ada3e077-5f3e-42a0-b280-bfadecb7ff4a" targetNamespace="http://schemas.microsoft.com/office/2006/metadata/properties" ma:root="true" ma:fieldsID="a94d663266b8afe651a3c3d3c986305a" ns3:_="">
    <xsd:import namespace="ada3e077-5f3e-42a0-b280-bfadecb7ff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3e077-5f3e-42a0-b280-bfadecb7f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DF72C-A048-42F1-8B7C-C2E49E5EB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B9128-A59D-4E36-9775-6AE771C74B67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ada3e077-5f3e-42a0-b280-bfadecb7ff4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193C25-3093-4EB9-8665-EAE4BCB2C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3e077-5f3e-42a0-b280-bfadecb7f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906</Words>
  <Application>Microsoft Office PowerPoint</Application>
  <PresentationFormat>Widescreen</PresentationFormat>
  <Paragraphs>178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Founders Grotesk Medium</vt:lpstr>
      <vt:lpstr>Founders Grotesk Regular</vt:lpstr>
      <vt:lpstr>Office Theme</vt:lpstr>
      <vt:lpstr>NUF-Theme</vt:lpstr>
      <vt:lpstr>1_NUF-Theme</vt:lpstr>
      <vt:lpstr>Slide 2: Text Only</vt:lpstr>
      <vt:lpstr>The Nuffield Family Justice Observatory preliminary work and future plans</vt:lpstr>
      <vt:lpstr>About the Nuffield Family Justice Observatory</vt:lpstr>
      <vt:lpstr>Work to date…</vt:lpstr>
      <vt:lpstr>   Age of children in care proceedings [2007/08 to 2016/17]</vt:lpstr>
      <vt:lpstr>Age of Infants</vt:lpstr>
      <vt:lpstr>Number of Infants by Age GM</vt:lpstr>
      <vt:lpstr>Incidence rates: regional variation [2016]</vt:lpstr>
      <vt:lpstr>Special Guardianship</vt:lpstr>
      <vt:lpstr>PowerPoint Presentation</vt:lpstr>
      <vt:lpstr>Special Guardianship – known risk factors</vt:lpstr>
      <vt:lpstr>Children in the Family Justice System</vt:lpstr>
      <vt:lpstr>Coming up….</vt:lpstr>
      <vt:lpstr>PowerPoint Presentation</vt:lpstr>
      <vt:lpstr>PowerPoint Presentation</vt:lpstr>
      <vt:lpstr>GM LFJB wanted more on:</vt:lpstr>
      <vt:lpstr>The Nuffield Family Justice Observatory preliminary work and 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Harker</dc:creator>
  <cp:lastModifiedBy>Martin Burns</cp:lastModifiedBy>
  <cp:revision>19</cp:revision>
  <dcterms:created xsi:type="dcterms:W3CDTF">2019-10-22T19:17:00Z</dcterms:created>
  <dcterms:modified xsi:type="dcterms:W3CDTF">2019-10-24T10:42:52Z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0x0101004F1C820C06AD7F468DD1CEC4A78F1136</vt:lpwstr>
  </property>
</Properties>
</file>