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8" r:id="rId2"/>
    <p:sldId id="291" r:id="rId3"/>
    <p:sldId id="297" r:id="rId4"/>
    <p:sldId id="300" r:id="rId5"/>
    <p:sldId id="294" r:id="rId6"/>
    <p:sldId id="295" r:id="rId7"/>
    <p:sldId id="296" r:id="rId8"/>
    <p:sldId id="275" r:id="rId9"/>
    <p:sldId id="265" r:id="rId10"/>
    <p:sldId id="278" r:id="rId11"/>
    <p:sldId id="306" r:id="rId12"/>
    <p:sldId id="290" r:id="rId13"/>
    <p:sldId id="305" r:id="rId14"/>
    <p:sldId id="273" r:id="rId15"/>
    <p:sldId id="280" r:id="rId16"/>
    <p:sldId id="286" r:id="rId17"/>
    <p:sldId id="304" r:id="rId18"/>
    <p:sldId id="287" r:id="rId19"/>
    <p:sldId id="303" r:id="rId20"/>
    <p:sldId id="298" r:id="rId21"/>
    <p:sldId id="293" r:id="rId22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2C013-B7B6-491C-9A91-7D3A84A8858F}" type="datetimeFigureOut">
              <a:rPr lang="en-GB" smtClean="0"/>
              <a:pPr/>
              <a:t>19/02/2020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2088D-77C0-4D9F-9BFE-54440E96306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4DCECE-C3BA-4ADC-97B0-55C11E1FC025}" type="datetimeFigureOut">
              <a:rPr lang="en-GB" smtClean="0"/>
              <a:pPr/>
              <a:t>19/02/2020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DC0BA7-1059-44BD-8648-FE6422AAA7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CECE-C3BA-4ADC-97B0-55C11E1FC025}" type="datetimeFigureOut">
              <a:rPr lang="en-GB" smtClean="0"/>
              <a:pPr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BA7-1059-44BD-8648-FE6422AAA7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CECE-C3BA-4ADC-97B0-55C11E1FC025}" type="datetimeFigureOut">
              <a:rPr lang="en-GB" smtClean="0"/>
              <a:pPr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BA7-1059-44BD-8648-FE6422AAA7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CECE-C3BA-4ADC-97B0-55C11E1FC025}" type="datetimeFigureOut">
              <a:rPr lang="en-GB" smtClean="0"/>
              <a:pPr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BA7-1059-44BD-8648-FE6422AAA77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CECE-C3BA-4ADC-97B0-55C11E1FC025}" type="datetimeFigureOut">
              <a:rPr lang="en-GB" smtClean="0"/>
              <a:pPr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BA7-1059-44BD-8648-FE6422AAA77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CECE-C3BA-4ADC-97B0-55C11E1FC025}" type="datetimeFigureOut">
              <a:rPr lang="en-GB" smtClean="0"/>
              <a:pPr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BA7-1059-44BD-8648-FE6422AAA77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CECE-C3BA-4ADC-97B0-55C11E1FC025}" type="datetimeFigureOut">
              <a:rPr lang="en-GB" smtClean="0"/>
              <a:pPr/>
              <a:t>19/02/2020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BA7-1059-44BD-8648-FE6422AAA7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CECE-C3BA-4ADC-97B0-55C11E1FC025}" type="datetimeFigureOut">
              <a:rPr lang="en-GB" smtClean="0"/>
              <a:pPr/>
              <a:t>19/02/2020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BA7-1059-44BD-8648-FE6422AAA77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CECE-C3BA-4ADC-97B0-55C11E1FC025}" type="datetimeFigureOut">
              <a:rPr lang="en-GB" smtClean="0"/>
              <a:pPr/>
              <a:t>19/02/2020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BA7-1059-44BD-8648-FE6422AAA7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94DCECE-C3BA-4ADC-97B0-55C11E1FC025}" type="datetimeFigureOut">
              <a:rPr lang="en-GB" smtClean="0"/>
              <a:pPr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BA7-1059-44BD-8648-FE6422AAA7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4DCECE-C3BA-4ADC-97B0-55C11E1FC025}" type="datetimeFigureOut">
              <a:rPr lang="en-GB" smtClean="0"/>
              <a:pPr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DC0BA7-1059-44BD-8648-FE6422AAA77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4DCECE-C3BA-4ADC-97B0-55C11E1FC025}" type="datetimeFigureOut">
              <a:rPr lang="en-GB" smtClean="0"/>
              <a:pPr/>
              <a:t>19/02/2020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DC0BA7-1059-44BD-8648-FE6422AAA77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34562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 The Role of Expert Evidence in Family Proceedings:</a:t>
            </a:r>
            <a:br>
              <a:rPr lang="en-GB" dirty="0"/>
            </a:br>
            <a:r>
              <a:rPr lang="en-GB" sz="3200" dirty="0"/>
              <a:t>Psychologist and Psychiatrist</a:t>
            </a:r>
            <a:r>
              <a:rPr lang="en-GB" dirty="0"/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Dr Kate Hellin &amp; Dr Frank Margison</a:t>
            </a:r>
          </a:p>
          <a:p>
            <a:r>
              <a:rPr lang="en-GB" sz="2400" dirty="0"/>
              <a:t>26</a:t>
            </a:r>
            <a:r>
              <a:rPr lang="en-GB" sz="2400" baseline="30000" dirty="0"/>
              <a:t>th</a:t>
            </a:r>
            <a:r>
              <a:rPr lang="en-GB" sz="2400" dirty="0"/>
              <a:t> February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Knowing what is needed and what is available</a:t>
            </a:r>
          </a:p>
          <a:p>
            <a:pPr lvl="1"/>
            <a:r>
              <a:rPr lang="en-GB" dirty="0"/>
              <a:t>Capacity report only</a:t>
            </a:r>
          </a:p>
          <a:p>
            <a:pPr lvl="3"/>
            <a:r>
              <a:rPr lang="en-GB" dirty="0"/>
              <a:t>Only addresses capacity of client to instruct and conduct proceedings </a:t>
            </a:r>
            <a:r>
              <a:rPr lang="en-GB" dirty="0">
                <a:solidFill>
                  <a:srgbClr val="FF0000"/>
                </a:solidFill>
              </a:rPr>
              <a:t>[2-3 hours]</a:t>
            </a:r>
          </a:p>
          <a:p>
            <a:pPr lvl="1"/>
            <a:r>
              <a:rPr lang="en-GB" dirty="0"/>
              <a:t>Basic Report </a:t>
            </a:r>
          </a:p>
          <a:p>
            <a:pPr lvl="3"/>
            <a:r>
              <a:rPr lang="en-GB" dirty="0"/>
              <a:t>On formal diagnosis, treatment and prognosis (narrowly defined) </a:t>
            </a:r>
            <a:r>
              <a:rPr lang="en-GB" dirty="0">
                <a:solidFill>
                  <a:srgbClr val="FF0000"/>
                </a:solidFill>
              </a:rPr>
              <a:t>[6-10 hours]</a:t>
            </a:r>
          </a:p>
          <a:p>
            <a:pPr lvl="1"/>
            <a:r>
              <a:rPr lang="en-GB" dirty="0"/>
              <a:t>Full psychiatric report </a:t>
            </a:r>
          </a:p>
          <a:p>
            <a:pPr lvl="3"/>
            <a:r>
              <a:rPr lang="en-GB" dirty="0"/>
              <a:t>As above plus discussion about likely causes, complicating factors, engagement, parenting problems, risk </a:t>
            </a:r>
            <a:r>
              <a:rPr lang="en-GB" dirty="0">
                <a:solidFill>
                  <a:srgbClr val="FF0000"/>
                </a:solidFill>
              </a:rPr>
              <a:t>[13-18 hours]</a:t>
            </a:r>
          </a:p>
          <a:p>
            <a:pPr lvl="1"/>
            <a:r>
              <a:rPr lang="en-GB" dirty="0"/>
              <a:t>Highly complex report (</a:t>
            </a:r>
            <a:r>
              <a:rPr lang="en-GB" dirty="0" err="1"/>
              <a:t>eg</a:t>
            </a:r>
            <a:r>
              <a:rPr lang="en-GB" dirty="0"/>
              <a:t> in FII)</a:t>
            </a:r>
          </a:p>
          <a:p>
            <a:pPr lvl="3"/>
            <a:r>
              <a:rPr lang="en-GB" dirty="0"/>
              <a:t>As above plus very detailed analysis of evidence and medical records and alternative scenarios </a:t>
            </a:r>
            <a:r>
              <a:rPr lang="en-GB" dirty="0">
                <a:solidFill>
                  <a:srgbClr val="FF0000"/>
                </a:solidFill>
              </a:rPr>
              <a:t>[25 hours+]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psychiatric reports</a:t>
            </a:r>
          </a:p>
        </p:txBody>
      </p:sp>
    </p:spTree>
    <p:extLst>
      <p:ext uri="{BB962C8B-B14F-4D97-AF65-F5344CB8AC3E}">
        <p14:creationId xmlns:p14="http://schemas.microsoft.com/office/powerpoint/2010/main" val="758749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9A2585-9D06-4293-887E-5114CA174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Knowing what is needed and what is available</a:t>
            </a:r>
          </a:p>
          <a:p>
            <a:pPr lvl="1"/>
            <a:r>
              <a:rPr lang="en-GB" dirty="0"/>
              <a:t>Cognitive and/or Capacity report only</a:t>
            </a:r>
          </a:p>
          <a:p>
            <a:pPr lvl="3"/>
            <a:r>
              <a:rPr lang="en-GB" dirty="0"/>
              <a:t>Psychometric assessment, usually of cognitive functioning and opinion re capacity of client to litigate and parent </a:t>
            </a:r>
            <a:r>
              <a:rPr lang="en-GB" dirty="0">
                <a:solidFill>
                  <a:srgbClr val="FF0000"/>
                </a:solidFill>
              </a:rPr>
              <a:t>[5-10 hours]</a:t>
            </a:r>
          </a:p>
          <a:p>
            <a:pPr lvl="1"/>
            <a:r>
              <a:rPr lang="en-GB" dirty="0"/>
              <a:t>Full psychological report of one or more adults</a:t>
            </a:r>
          </a:p>
          <a:p>
            <a:pPr lvl="3"/>
            <a:r>
              <a:rPr lang="en-GB" dirty="0"/>
              <a:t>History from documents (GP records essential), from interview, psychometric assessment of mood and personality to form a formulation and predictions for parenting </a:t>
            </a:r>
            <a:r>
              <a:rPr lang="en-GB" dirty="0">
                <a:solidFill>
                  <a:srgbClr val="FF0000"/>
                </a:solidFill>
              </a:rPr>
              <a:t>[20+ hours]</a:t>
            </a:r>
          </a:p>
          <a:p>
            <a:pPr lvl="1"/>
            <a:r>
              <a:rPr lang="en-GB" dirty="0"/>
              <a:t>Family assessment – adults and children</a:t>
            </a:r>
          </a:p>
          <a:p>
            <a:pPr lvl="3"/>
            <a:r>
              <a:rPr lang="en-GB" dirty="0"/>
              <a:t>As above plus observation at contact, interviews with schools etc </a:t>
            </a:r>
            <a:r>
              <a:rPr lang="en-GB" dirty="0">
                <a:solidFill>
                  <a:srgbClr val="FF0000"/>
                </a:solidFill>
              </a:rPr>
              <a:t>[dependent on family size]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5BE07CF-DF9E-48A6-B000-92D142992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psychological reports</a:t>
            </a:r>
          </a:p>
        </p:txBody>
      </p:sp>
    </p:spTree>
    <p:extLst>
      <p:ext uri="{BB962C8B-B14F-4D97-AF65-F5344CB8AC3E}">
        <p14:creationId xmlns:p14="http://schemas.microsoft.com/office/powerpoint/2010/main" val="943683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Adult general psychiatry</a:t>
            </a:r>
          </a:p>
          <a:p>
            <a:pPr lvl="1"/>
            <a:r>
              <a:rPr lang="en-GB" dirty="0"/>
              <a:t>Diagnosis, prognosis and treatment of most problems</a:t>
            </a:r>
          </a:p>
          <a:p>
            <a:pPr lvl="2"/>
            <a:r>
              <a:rPr lang="en-GB" dirty="0"/>
              <a:t>? Specialist in addictions psychiatry</a:t>
            </a:r>
          </a:p>
          <a:p>
            <a:pPr lvl="2"/>
            <a:r>
              <a:rPr lang="en-GB" dirty="0"/>
              <a:t>? Specialist in psychotherapy</a:t>
            </a:r>
          </a:p>
          <a:p>
            <a:pPr lvl="2"/>
            <a:r>
              <a:rPr lang="en-GB" dirty="0"/>
              <a:t>? Specialist in learning disability </a:t>
            </a:r>
          </a:p>
          <a:p>
            <a:r>
              <a:rPr lang="en-GB" dirty="0"/>
              <a:t>Child and adolescent psychiatrist</a:t>
            </a:r>
          </a:p>
          <a:p>
            <a:pPr lvl="1"/>
            <a:r>
              <a:rPr lang="en-GB" dirty="0"/>
              <a:t>Very young parents</a:t>
            </a:r>
          </a:p>
          <a:p>
            <a:pPr lvl="1"/>
            <a:r>
              <a:rPr lang="en-GB" dirty="0"/>
              <a:t>Impact on the child</a:t>
            </a:r>
          </a:p>
          <a:p>
            <a:pPr lvl="1"/>
            <a:r>
              <a:rPr lang="en-GB" dirty="0"/>
              <a:t>Attachment issues</a:t>
            </a:r>
          </a:p>
          <a:p>
            <a:r>
              <a:rPr lang="en-GB" dirty="0"/>
              <a:t>Forensic psychiatrist</a:t>
            </a:r>
          </a:p>
          <a:p>
            <a:pPr lvl="1"/>
            <a:r>
              <a:rPr lang="en-GB" dirty="0"/>
              <a:t>Criminal law issues in parallel</a:t>
            </a:r>
          </a:p>
          <a:p>
            <a:pPr lvl="1"/>
            <a:r>
              <a:rPr lang="en-GB" dirty="0"/>
              <a:t>Long offending history</a:t>
            </a:r>
          </a:p>
          <a:p>
            <a:pPr lvl="1"/>
            <a:r>
              <a:rPr lang="en-GB" dirty="0"/>
              <a:t>Detailed risk assessment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psychiatric specialist?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Clinical Psychologist</a:t>
            </a:r>
          </a:p>
          <a:p>
            <a:pPr lvl="1"/>
            <a:r>
              <a:rPr lang="en-GB" dirty="0"/>
              <a:t>“Adult”</a:t>
            </a:r>
          </a:p>
          <a:p>
            <a:pPr lvl="1"/>
            <a:r>
              <a:rPr lang="en-GB" dirty="0"/>
              <a:t>“Child”</a:t>
            </a:r>
          </a:p>
          <a:p>
            <a:pPr lvl="1"/>
            <a:r>
              <a:rPr lang="en-GB" dirty="0"/>
              <a:t>Learning disability</a:t>
            </a:r>
          </a:p>
          <a:p>
            <a:r>
              <a:rPr lang="en-GB" dirty="0"/>
              <a:t>Forensic Psychologist</a:t>
            </a:r>
          </a:p>
          <a:p>
            <a:r>
              <a:rPr lang="en-GB" dirty="0"/>
              <a:t>Educational Psychologist</a:t>
            </a:r>
          </a:p>
          <a:p>
            <a:r>
              <a:rPr lang="en-GB" dirty="0"/>
              <a:t>Neuropsychologist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Psychologist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Margison\Pictures\Dilbert Rorschac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2029619"/>
            <a:ext cx="4572000" cy="3429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Formal testing needed?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Key similarities:</a:t>
            </a:r>
          </a:p>
          <a:p>
            <a:pPr lvl="1"/>
            <a:r>
              <a:rPr lang="en-GB" dirty="0"/>
              <a:t>Both give an overview of the problems </a:t>
            </a:r>
          </a:p>
          <a:p>
            <a:pPr lvl="2"/>
            <a:r>
              <a:rPr lang="en-GB" dirty="0"/>
              <a:t>(diagnosis or formulation)</a:t>
            </a:r>
          </a:p>
          <a:p>
            <a:pPr lvl="1"/>
            <a:r>
              <a:rPr lang="en-GB" dirty="0"/>
              <a:t>Both can analyse risk</a:t>
            </a:r>
          </a:p>
          <a:p>
            <a:pPr lvl="2"/>
            <a:r>
              <a:rPr lang="en-GB" dirty="0"/>
              <a:t>(Forensic specialty in both do more formal test-based analysis)</a:t>
            </a:r>
          </a:p>
          <a:p>
            <a:pPr lvl="1"/>
            <a:r>
              <a:rPr lang="en-GB" dirty="0"/>
              <a:t>Both can recommend treatment / therapy /other interventions</a:t>
            </a:r>
          </a:p>
          <a:p>
            <a:pPr lvl="2"/>
            <a:r>
              <a:rPr lang="en-GB" dirty="0"/>
              <a:t>(different comfort zone?)</a:t>
            </a:r>
          </a:p>
          <a:p>
            <a:pPr lvl="1"/>
            <a:r>
              <a:rPr lang="en-GB" dirty="0"/>
              <a:t>Both can give a prognosis</a:t>
            </a:r>
          </a:p>
          <a:p>
            <a:pPr lvl="1"/>
            <a:r>
              <a:rPr lang="en-GB" dirty="0"/>
              <a:t>Both </a:t>
            </a:r>
            <a:r>
              <a:rPr lang="en-GB" i="1" dirty="0"/>
              <a:t>may</a:t>
            </a:r>
            <a:r>
              <a:rPr lang="en-GB" dirty="0"/>
              <a:t> comment on problems in parenting (depending on experience)</a:t>
            </a:r>
          </a:p>
          <a:p>
            <a:endParaRPr lang="en-GB" dirty="0"/>
          </a:p>
          <a:p>
            <a:r>
              <a:rPr lang="en-GB" dirty="0"/>
              <a:t>Key differences:</a:t>
            </a:r>
          </a:p>
          <a:p>
            <a:pPr lvl="1"/>
            <a:r>
              <a:rPr lang="en-GB" dirty="0"/>
              <a:t>Psychologist</a:t>
            </a:r>
          </a:p>
          <a:p>
            <a:pPr lvl="2"/>
            <a:r>
              <a:rPr lang="en-GB" dirty="0"/>
              <a:t>Formulation</a:t>
            </a:r>
          </a:p>
          <a:p>
            <a:pPr lvl="2"/>
            <a:r>
              <a:rPr lang="en-GB" dirty="0"/>
              <a:t>Formal testing including IQ </a:t>
            </a:r>
          </a:p>
          <a:p>
            <a:pPr lvl="2"/>
            <a:r>
              <a:rPr lang="en-GB" dirty="0"/>
              <a:t>Detailed personality assessment with measures </a:t>
            </a:r>
          </a:p>
          <a:p>
            <a:pPr lvl="2"/>
            <a:endParaRPr lang="en-GB" dirty="0"/>
          </a:p>
          <a:p>
            <a:pPr lvl="1"/>
            <a:r>
              <a:rPr lang="en-GB" dirty="0"/>
              <a:t>Psychiatrist</a:t>
            </a:r>
          </a:p>
          <a:p>
            <a:pPr lvl="2"/>
            <a:r>
              <a:rPr lang="en-GB" dirty="0"/>
              <a:t>Formal diagnosis</a:t>
            </a:r>
          </a:p>
          <a:p>
            <a:pPr lvl="2"/>
            <a:r>
              <a:rPr lang="en-GB" dirty="0"/>
              <a:t>Medication review and recommendations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Psychiatrist or psychologist?</a:t>
            </a:r>
          </a:p>
        </p:txBody>
      </p:sp>
    </p:spTree>
    <p:extLst>
      <p:ext uri="{BB962C8B-B14F-4D97-AF65-F5344CB8AC3E}">
        <p14:creationId xmlns:p14="http://schemas.microsoft.com/office/powerpoint/2010/main" val="3458514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Limitations of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Diagnosis difficult </a:t>
            </a:r>
          </a:p>
          <a:p>
            <a:pPr lvl="1"/>
            <a:r>
              <a:rPr lang="en-GB" dirty="0"/>
              <a:t>Especially in poorly defined areas such as </a:t>
            </a:r>
          </a:p>
          <a:p>
            <a:pPr lvl="2"/>
            <a:r>
              <a:rPr lang="en-GB" dirty="0"/>
              <a:t>Borderline personality, Bipolar Type II, adult ADHD, Autism, Somatisation disorders / FII</a:t>
            </a:r>
          </a:p>
          <a:p>
            <a:pPr lvl="1"/>
            <a:r>
              <a:rPr lang="en-GB" dirty="0"/>
              <a:t>Presentation different to other reports</a:t>
            </a:r>
          </a:p>
          <a:p>
            <a:r>
              <a:rPr lang="en-GB" dirty="0"/>
              <a:t>Incomplete information</a:t>
            </a:r>
          </a:p>
          <a:p>
            <a:r>
              <a:rPr lang="en-GB" dirty="0"/>
              <a:t>Multi-layered problems</a:t>
            </a:r>
          </a:p>
          <a:p>
            <a:pPr lvl="1"/>
            <a:r>
              <a:rPr lang="en-GB" dirty="0"/>
              <a:t>several diagnoses, early childhood trauma, abusive relationships, and problems with taking excess medication, drugs or alcohol</a:t>
            </a:r>
          </a:p>
          <a:p>
            <a:r>
              <a:rPr lang="en-GB" dirty="0"/>
              <a:t>Motivation to change may be quite recent so difficult to assess fairly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Depression and early trauma [Psychiatrist or Psychologist]</a:t>
            </a:r>
          </a:p>
          <a:p>
            <a:pPr lvl="2"/>
            <a:r>
              <a:rPr lang="en-GB" dirty="0"/>
              <a:t>Depression triggered poorly controlled behaviour, but may have good prognosis when treated effectively</a:t>
            </a:r>
          </a:p>
          <a:p>
            <a:pPr lvl="2"/>
            <a:r>
              <a:rPr lang="en-GB" dirty="0"/>
              <a:t>Easily mislabelled Emotionally Unstable PD</a:t>
            </a:r>
          </a:p>
          <a:p>
            <a:r>
              <a:rPr lang="en-GB" dirty="0"/>
              <a:t>Mother coping poorly, not engaging ?IQ</a:t>
            </a:r>
          </a:p>
          <a:p>
            <a:pPr lvl="2"/>
            <a:r>
              <a:rPr lang="en-GB" dirty="0"/>
              <a:t>Psychologist able to test I Q and functional ability</a:t>
            </a:r>
          </a:p>
          <a:p>
            <a:pPr lvl="2"/>
            <a:r>
              <a:rPr lang="en-GB" dirty="0"/>
              <a:t>Formulation and psychological treatment plan</a:t>
            </a:r>
          </a:p>
          <a:p>
            <a:r>
              <a:rPr lang="en-GB" dirty="0"/>
              <a:t>[Psychology example]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Example 1:</a:t>
            </a:r>
            <a:br>
              <a:rPr lang="en-GB" dirty="0"/>
            </a:br>
            <a:r>
              <a:rPr lang="en-GB" sz="3100" dirty="0"/>
              <a:t>Where a report may help: Single expert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2 </a:t>
            </a:r>
            <a:br>
              <a:rPr lang="en-GB" dirty="0"/>
            </a:br>
            <a:r>
              <a:rPr lang="en-GB" sz="3100" dirty="0"/>
              <a:t>Where a report may help: Complex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Mother with sudden change in behaviour at age 30, uses cannabis, has volatile relationships, several antidepressants and GP has queried “bipolar”</a:t>
            </a:r>
          </a:p>
          <a:p>
            <a:r>
              <a:rPr lang="en-GB" dirty="0"/>
              <a:t>Mother also has multiple physical complaints and admissions for extensive investigations for “fits”</a:t>
            </a:r>
          </a:p>
          <a:p>
            <a:r>
              <a:rPr lang="en-GB" dirty="0"/>
              <a:t>Baby of 9 months has low weight gain for age, and unexplained bruising to her head</a:t>
            </a:r>
          </a:p>
          <a:p>
            <a:pPr lvl="1"/>
            <a:endParaRPr lang="en-GB" dirty="0"/>
          </a:p>
          <a:p>
            <a:r>
              <a:rPr lang="en-GB" dirty="0"/>
              <a:t>Reports to consider:</a:t>
            </a:r>
          </a:p>
          <a:p>
            <a:pPr lvl="2"/>
            <a:r>
              <a:rPr lang="en-GB" dirty="0"/>
              <a:t>General paediatrician to look at development and possible NAI</a:t>
            </a:r>
          </a:p>
          <a:p>
            <a:pPr lvl="2"/>
            <a:r>
              <a:rPr lang="en-GB" dirty="0"/>
              <a:t>May need </a:t>
            </a:r>
            <a:r>
              <a:rPr lang="en-GB" dirty="0" err="1"/>
              <a:t>paed</a:t>
            </a:r>
            <a:r>
              <a:rPr lang="en-GB" dirty="0"/>
              <a:t>. radiologist and other specialists</a:t>
            </a:r>
          </a:p>
          <a:p>
            <a:pPr lvl="2"/>
            <a:r>
              <a:rPr lang="en-GB" dirty="0"/>
              <a:t>Psychiatrist to look at multiple diagnoses </a:t>
            </a:r>
          </a:p>
          <a:p>
            <a:pPr lvl="2"/>
            <a:r>
              <a:rPr lang="en-GB" dirty="0"/>
              <a:t>Possibly needs a </a:t>
            </a:r>
            <a:r>
              <a:rPr lang="en-GB" dirty="0" err="1"/>
              <a:t>neuropsychiatrist</a:t>
            </a:r>
            <a:r>
              <a:rPr lang="en-GB" dirty="0"/>
              <a:t> / neurologist</a:t>
            </a:r>
          </a:p>
          <a:p>
            <a:pPr lvl="2"/>
            <a:r>
              <a:rPr lang="en-GB" dirty="0"/>
              <a:t>Psychologist to look at personality issues in depth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?FII because baby has been to GP or A&amp;E 36 times </a:t>
            </a:r>
          </a:p>
          <a:p>
            <a:pPr lvl="1"/>
            <a:r>
              <a:rPr lang="en-GB" u="sng" dirty="0"/>
              <a:t>Children</a:t>
            </a:r>
            <a:r>
              <a:rPr lang="en-GB" dirty="0"/>
              <a:t>: multiple pathology and investigations several conflicting diagnoses given; and possibly some exaggeration. ? Factitious or induced illness</a:t>
            </a:r>
          </a:p>
          <a:p>
            <a:pPr lvl="1"/>
            <a:r>
              <a:rPr lang="en-GB" u="sng" dirty="0"/>
              <a:t>Parent</a:t>
            </a:r>
            <a:r>
              <a:rPr lang="en-GB" dirty="0"/>
              <a:t>: early history of abuse. Mum has multiple verifiable pathology with possible exaggeration plus overuse of analgesics. Dad stable on methadone.</a:t>
            </a:r>
          </a:p>
          <a:p>
            <a:pPr lvl="2"/>
            <a:r>
              <a:rPr lang="en-GB" dirty="0"/>
              <a:t>Multiple experts needed to get a full picture. </a:t>
            </a:r>
          </a:p>
          <a:p>
            <a:pPr lvl="2"/>
            <a:r>
              <a:rPr lang="en-GB" dirty="0"/>
              <a:t>Very extensive work on mother’s medical notes and detailed review of children’s medical notes from multiple hospitals</a:t>
            </a:r>
          </a:p>
          <a:p>
            <a:pPr lvl="2"/>
            <a:r>
              <a:rPr lang="en-GB" dirty="0"/>
              <a:t>Poor engagement with assessments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3</a:t>
            </a:r>
            <a:br>
              <a:rPr lang="en-GB" dirty="0"/>
            </a:br>
            <a:r>
              <a:rPr lang="en-GB" sz="3100" dirty="0"/>
              <a:t>Where a report may help – single expert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“Expert evidence ...is often integral to the safeguarding of children. The Courts rely heavily upon the objectivity, professional competence and integrity of experts. </a:t>
            </a:r>
          </a:p>
          <a:p>
            <a:endParaRPr lang="en-GB" b="1" dirty="0"/>
          </a:p>
          <a:p>
            <a:r>
              <a:rPr lang="en-GB" b="1" dirty="0"/>
              <a:t>The Courts expect careful and balanced opinions. Clinical judgment has to be soundly based and objectively justified</a:t>
            </a:r>
            <a:r>
              <a:rPr lang="en-GB" dirty="0"/>
              <a:t>” (</a:t>
            </a:r>
            <a:r>
              <a:rPr lang="en-GB" dirty="0" err="1"/>
              <a:t>Rix</a:t>
            </a:r>
            <a:r>
              <a:rPr lang="en-GB" dirty="0"/>
              <a:t>, 2011)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are experts trying to achieve?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 Handbook for Expert Witnesses in Children Act Cases (2</a:t>
            </a:r>
            <a:r>
              <a:rPr lang="en-GB" baseline="30000" dirty="0"/>
              <a:t>nd</a:t>
            </a:r>
            <a:r>
              <a:rPr lang="en-GB" dirty="0"/>
              <a:t> </a:t>
            </a:r>
            <a:r>
              <a:rPr lang="en-GB" sz="2600" dirty="0"/>
              <a:t>Ed) </a:t>
            </a:r>
            <a:r>
              <a:rPr lang="en-GB" sz="1700" dirty="0"/>
              <a:t>[</a:t>
            </a:r>
            <a:r>
              <a:rPr lang="en-GB" sz="1700" dirty="0" err="1"/>
              <a:t>Rt</a:t>
            </a:r>
            <a:r>
              <a:rPr lang="en-GB" sz="1700" dirty="0"/>
              <a:t> Hon Lord Justice Wall (2007) Family Law: London]</a:t>
            </a:r>
          </a:p>
          <a:p>
            <a:r>
              <a:rPr lang="en-GB" dirty="0"/>
              <a:t>Expert Psychiatric Evidence </a:t>
            </a:r>
            <a:r>
              <a:rPr lang="en-GB" sz="1700" dirty="0"/>
              <a:t>[K </a:t>
            </a:r>
            <a:r>
              <a:rPr lang="en-GB" sz="1700" dirty="0" err="1"/>
              <a:t>Rix</a:t>
            </a:r>
            <a:r>
              <a:rPr lang="en-GB" sz="1700" dirty="0"/>
              <a:t> London: </a:t>
            </a:r>
            <a:r>
              <a:rPr lang="en-GB" sz="1700" dirty="0" err="1"/>
              <a:t>RCPsych</a:t>
            </a:r>
            <a:r>
              <a:rPr lang="en-GB" sz="1700" dirty="0"/>
              <a:t> (2011)]</a:t>
            </a:r>
          </a:p>
          <a:p>
            <a:r>
              <a:rPr lang="en-GB" dirty="0"/>
              <a:t>Psychologists as expert witnesses in the Family Courts in England and Wales: </a:t>
            </a:r>
            <a:r>
              <a:rPr lang="en-GB" sz="2000" dirty="0"/>
              <a:t>Standards, competencies and expectations. [</a:t>
            </a:r>
            <a:r>
              <a:rPr lang="en-GB" sz="1700" dirty="0"/>
              <a:t>Guidance from the Family Justice Council and the British Psychological Society (BPS: 2016)]</a:t>
            </a:r>
          </a:p>
          <a:p>
            <a:r>
              <a:rPr lang="en-GB" dirty="0"/>
              <a:t>Paediatricians as expert witnesses in the  Family Courts in England and Wales:  </a:t>
            </a:r>
            <a:r>
              <a:rPr lang="en-GB" sz="2100" dirty="0"/>
              <a:t>Standards, competencies and expectations </a:t>
            </a:r>
            <a:r>
              <a:rPr lang="en-GB" dirty="0"/>
              <a:t> </a:t>
            </a:r>
            <a:r>
              <a:rPr lang="en-GB" sz="1700" dirty="0"/>
              <a:t>[Guidance from the Family Justice Council and the Royal College of Paediatrics and Child Health (RCPCH 2018)]</a:t>
            </a:r>
          </a:p>
          <a:p>
            <a:pPr fontAlgn="base"/>
            <a:r>
              <a:rPr lang="en-GB" dirty="0"/>
              <a:t>Mental Capacity Act Code of Practice </a:t>
            </a:r>
            <a:r>
              <a:rPr lang="en-GB" sz="1700" dirty="0"/>
              <a:t>Code of practice giving guidance for decisions made under the Mental Capacity Act 2005. </a:t>
            </a:r>
          </a:p>
          <a:p>
            <a:pPr lvl="3"/>
            <a:r>
              <a:rPr lang="en-GB" dirty="0"/>
              <a:t>https://www.gov.uk/government/publications/mental-capacity-act-code-of-practice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References: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Thank you!</a:t>
            </a:r>
          </a:p>
        </p:txBody>
      </p:sp>
      <p:pic>
        <p:nvPicPr>
          <p:cNvPr id="6" name="Picture 3" descr="C:\Users\Margison\Pictures\Cartoons_Dilbert_051848_smal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0"/>
            <a:ext cx="58674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Types of expert: Psychologists and Psychiatrists</a:t>
            </a:r>
          </a:p>
          <a:p>
            <a:r>
              <a:rPr lang="en-GB" dirty="0"/>
              <a:t>Key questions for experts</a:t>
            </a:r>
          </a:p>
          <a:p>
            <a:r>
              <a:rPr lang="en-GB" dirty="0"/>
              <a:t>Practice Direction 25A (revised 2011)</a:t>
            </a:r>
          </a:p>
          <a:p>
            <a:r>
              <a:rPr lang="en-GB" dirty="0"/>
              <a:t>What sort of expert do you want?</a:t>
            </a:r>
          </a:p>
          <a:p>
            <a:r>
              <a:rPr lang="en-GB" dirty="0"/>
              <a:t>Multiple experts</a:t>
            </a:r>
          </a:p>
          <a:p>
            <a:r>
              <a:rPr lang="en-GB" dirty="0"/>
              <a:t>Capacity reports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will cover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“...expert opinion about a question that is not within the skill and experience of the Court”</a:t>
            </a:r>
          </a:p>
          <a:p>
            <a:pPr lvl="4"/>
            <a:r>
              <a:rPr lang="en-GB" dirty="0"/>
              <a:t>Practice Direction 25A</a:t>
            </a:r>
          </a:p>
          <a:p>
            <a:pPr lvl="1"/>
            <a:r>
              <a:rPr lang="en-GB" dirty="0"/>
              <a:t>Alternate sources open to the Court</a:t>
            </a:r>
          </a:p>
          <a:p>
            <a:pPr lvl="2"/>
            <a:r>
              <a:rPr lang="en-GB" dirty="0"/>
              <a:t>Social work evidence</a:t>
            </a:r>
          </a:p>
          <a:p>
            <a:pPr lvl="2"/>
            <a:r>
              <a:rPr lang="en-GB" dirty="0"/>
              <a:t>Evidence from other professionals (e.g. midwives/ HVs)</a:t>
            </a:r>
          </a:p>
          <a:p>
            <a:pPr lvl="2"/>
            <a:r>
              <a:rPr lang="en-GB" dirty="0"/>
              <a:t>Treating clinician’s views (if willing)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expert evidence?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Related to NAI / CSA / neglect</a:t>
            </a:r>
          </a:p>
          <a:p>
            <a:pPr lvl="1"/>
            <a:r>
              <a:rPr lang="en-GB" dirty="0"/>
              <a:t>Paediatrician</a:t>
            </a:r>
          </a:p>
          <a:p>
            <a:pPr lvl="1"/>
            <a:r>
              <a:rPr lang="en-GB" dirty="0"/>
              <a:t>Paediatric radiology</a:t>
            </a:r>
          </a:p>
          <a:p>
            <a:pPr lvl="1"/>
            <a:r>
              <a:rPr lang="en-GB" dirty="0"/>
              <a:t>Haematology</a:t>
            </a:r>
          </a:p>
          <a:p>
            <a:pPr lvl="1"/>
            <a:r>
              <a:rPr lang="en-GB" dirty="0"/>
              <a:t>Child psychiatrist / psychologist</a:t>
            </a:r>
          </a:p>
          <a:p>
            <a:r>
              <a:rPr lang="en-GB" dirty="0"/>
              <a:t>Mental health and competence of parents</a:t>
            </a:r>
          </a:p>
          <a:p>
            <a:pPr lvl="1"/>
            <a:r>
              <a:rPr lang="en-GB" dirty="0"/>
              <a:t>Clinical psychologist</a:t>
            </a:r>
          </a:p>
          <a:p>
            <a:pPr lvl="1"/>
            <a:r>
              <a:rPr lang="en-GB" dirty="0"/>
              <a:t>Forensic psychologist</a:t>
            </a:r>
          </a:p>
          <a:p>
            <a:pPr lvl="1"/>
            <a:r>
              <a:rPr lang="en-GB" dirty="0"/>
              <a:t>Psychiatrist</a:t>
            </a:r>
          </a:p>
          <a:p>
            <a:pPr lvl="1"/>
            <a:r>
              <a:rPr lang="en-GB" dirty="0"/>
              <a:t>Child and Family psychiatrist</a:t>
            </a:r>
          </a:p>
          <a:p>
            <a:pPr lvl="1"/>
            <a:r>
              <a:rPr lang="en-GB" dirty="0"/>
              <a:t>Neurologist / neuropsychiatrist / neuropsychologist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expert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Was this an injury? Accidental or NAI?</a:t>
            </a:r>
          </a:p>
          <a:p>
            <a:r>
              <a:rPr lang="en-GB" dirty="0"/>
              <a:t>Is there evidence of sexual abuse or physical neglect?</a:t>
            </a:r>
          </a:p>
          <a:p>
            <a:r>
              <a:rPr lang="en-GB" dirty="0"/>
              <a:t>Is the development of the child within the normal range- if not, why not?</a:t>
            </a:r>
          </a:p>
          <a:p>
            <a:r>
              <a:rPr lang="en-GB" dirty="0"/>
              <a:t>Is there evidence of fabrication, exaggeration, induction of illness (FII)?</a:t>
            </a:r>
          </a:p>
          <a:p>
            <a:r>
              <a:rPr lang="en-GB" dirty="0"/>
              <a:t>Contentious areas:</a:t>
            </a:r>
          </a:p>
          <a:p>
            <a:pPr lvl="1"/>
            <a:r>
              <a:rPr lang="en-GB" dirty="0"/>
              <a:t>“Shaken baby syndrome”</a:t>
            </a:r>
          </a:p>
          <a:p>
            <a:pPr lvl="1"/>
            <a:r>
              <a:rPr lang="en-GB" dirty="0"/>
              <a:t>“Brittle bone disease”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Key questions for paediatric experts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Diagnosis of formulation of mental health problems</a:t>
            </a:r>
          </a:p>
          <a:p>
            <a:r>
              <a:rPr lang="en-GB" dirty="0"/>
              <a:t>Prognosis</a:t>
            </a:r>
          </a:p>
          <a:p>
            <a:r>
              <a:rPr lang="en-GB" dirty="0"/>
              <a:t>Treatment and timescales for change</a:t>
            </a:r>
          </a:p>
          <a:p>
            <a:r>
              <a:rPr lang="en-GB" dirty="0"/>
              <a:t>Ability to care for the child(</a:t>
            </a:r>
            <a:r>
              <a:rPr lang="en-GB" dirty="0" err="1"/>
              <a:t>ren</a:t>
            </a:r>
            <a:r>
              <a:rPr lang="en-GB" dirty="0"/>
              <a:t>) despite the psychological difficulties</a:t>
            </a:r>
          </a:p>
          <a:p>
            <a:endParaRPr lang="en-GB" dirty="0"/>
          </a:p>
          <a:p>
            <a:r>
              <a:rPr lang="en-GB" dirty="0"/>
              <a:t>Contentious areas:</a:t>
            </a:r>
          </a:p>
          <a:p>
            <a:pPr lvl="1"/>
            <a:r>
              <a:rPr lang="en-GB" dirty="0"/>
              <a:t>Personality disorder / chronic trauma / FII</a:t>
            </a:r>
          </a:p>
          <a:p>
            <a:pPr lvl="1"/>
            <a:r>
              <a:rPr lang="en-GB" dirty="0"/>
              <a:t>Diagnostic confusion- </a:t>
            </a:r>
          </a:p>
          <a:p>
            <a:pPr lvl="2"/>
            <a:r>
              <a:rPr lang="en-GB" dirty="0"/>
              <a:t>mild bipolar / ASD / ADHD / EUPD / drug misuse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Key questions for psych-experts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are </a:t>
            </a:r>
            <a:r>
              <a:rPr lang="en-GB"/>
              <a:t>we</a:t>
            </a:r>
            <a:r>
              <a:rPr lang="en-GB" i="1"/>
              <a:t>not</a:t>
            </a:r>
            <a:r>
              <a:rPr lang="en-GB"/>
              <a:t> </a:t>
            </a:r>
            <a:r>
              <a:rPr lang="en-GB" dirty="0"/>
              <a:t>trying to achieve?</a:t>
            </a:r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52600"/>
            <a:ext cx="5410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Reports that make a difference:</a:t>
            </a:r>
          </a:p>
          <a:p>
            <a:pPr lvl="2"/>
            <a:r>
              <a:rPr lang="en-GB" dirty="0"/>
              <a:t>Accurate diagnosis/formulation and predictions</a:t>
            </a:r>
          </a:p>
          <a:p>
            <a:pPr lvl="2"/>
            <a:r>
              <a:rPr lang="en-GB" dirty="0"/>
              <a:t>Risk analysis</a:t>
            </a:r>
          </a:p>
          <a:p>
            <a:pPr lvl="2"/>
            <a:r>
              <a:rPr lang="en-GB" dirty="0"/>
              <a:t>Practical suggestions about interventions</a:t>
            </a:r>
          </a:p>
          <a:p>
            <a:pPr lvl="2"/>
            <a:r>
              <a:rPr lang="en-GB" dirty="0"/>
              <a:t>A clear opinion on the issues that matter to the child</a:t>
            </a:r>
          </a:p>
          <a:p>
            <a:pPr lvl="2"/>
            <a:r>
              <a:rPr lang="en-GB" dirty="0"/>
              <a:t>Where possible, advice regarding the parents and their capacity to parent</a:t>
            </a:r>
          </a:p>
          <a:p>
            <a:r>
              <a:rPr lang="en-GB" dirty="0"/>
              <a:t>Robust reports </a:t>
            </a:r>
          </a:p>
          <a:p>
            <a:pPr lvl="2"/>
            <a:r>
              <a:rPr lang="en-GB" dirty="0"/>
              <a:t>Outlining the evidence on which conclusions are made </a:t>
            </a:r>
          </a:p>
          <a:p>
            <a:pPr lvl="3"/>
            <a:r>
              <a:rPr lang="en-GB" dirty="0"/>
              <a:t>from bundle and from personal knowledge</a:t>
            </a:r>
          </a:p>
          <a:p>
            <a:pPr lvl="3"/>
            <a:r>
              <a:rPr lang="en-GB" dirty="0"/>
              <a:t>Specialised test results</a:t>
            </a:r>
          </a:p>
          <a:p>
            <a:pPr lvl="3"/>
            <a:r>
              <a:rPr lang="en-GB" dirty="0"/>
              <a:t>Re-examination of evidence (incl. blood results, X-rays)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we trying to achieve?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2696</TotalTime>
  <Words>1273</Words>
  <Application>Microsoft Office PowerPoint</Application>
  <PresentationFormat>On-screen Show (4:3)</PresentationFormat>
  <Paragraphs>169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Lucida Sans Unicode</vt:lpstr>
      <vt:lpstr>Verdana</vt:lpstr>
      <vt:lpstr>Wingdings 2</vt:lpstr>
      <vt:lpstr>Wingdings 3</vt:lpstr>
      <vt:lpstr>Concourse</vt:lpstr>
      <vt:lpstr>  The Role of Expert Evidence in Family Proceedings: Psychologist and Psychiatrist  </vt:lpstr>
      <vt:lpstr>What are experts trying to achieve?</vt:lpstr>
      <vt:lpstr>What we will cover</vt:lpstr>
      <vt:lpstr>What is expert evidence?</vt:lpstr>
      <vt:lpstr>Types of expert</vt:lpstr>
      <vt:lpstr>Key questions for paediatric experts</vt:lpstr>
      <vt:lpstr>Key questions for psych-experts</vt:lpstr>
      <vt:lpstr>What are wenot trying to achieve?</vt:lpstr>
      <vt:lpstr>What are we trying to achieve?</vt:lpstr>
      <vt:lpstr>Types of psychiatric reports</vt:lpstr>
      <vt:lpstr>Types of psychological reports</vt:lpstr>
      <vt:lpstr>Which psychiatric specialist?</vt:lpstr>
      <vt:lpstr>Which Psychologist</vt:lpstr>
      <vt:lpstr>Formal testing needed?</vt:lpstr>
      <vt:lpstr>Psychiatrist or psychologist?</vt:lpstr>
      <vt:lpstr>Limitations of report</vt:lpstr>
      <vt:lpstr>Example 1: Where a report may help: Single expert</vt:lpstr>
      <vt:lpstr>Example 2  Where a report may help: Complex case</vt:lpstr>
      <vt:lpstr>Example 3 Where a report may help – single expert</vt:lpstr>
      <vt:lpstr>References: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 Margison</dc:creator>
  <cp:lastModifiedBy>Kate Hellin</cp:lastModifiedBy>
  <cp:revision>72</cp:revision>
  <dcterms:created xsi:type="dcterms:W3CDTF">2016-04-25T18:06:34Z</dcterms:created>
  <dcterms:modified xsi:type="dcterms:W3CDTF">2020-02-19T16:04:42Z</dcterms:modified>
</cp:coreProperties>
</file>