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284" r:id="rId3"/>
    <p:sldId id="257" r:id="rId4"/>
    <p:sldId id="258" r:id="rId5"/>
    <p:sldId id="259" r:id="rId6"/>
    <p:sldId id="264" r:id="rId7"/>
    <p:sldId id="260" r:id="rId8"/>
    <p:sldId id="269" r:id="rId9"/>
    <p:sldId id="270" r:id="rId10"/>
    <p:sldId id="271" r:id="rId11"/>
    <p:sldId id="262" r:id="rId12"/>
    <p:sldId id="263" r:id="rId13"/>
    <p:sldId id="265" r:id="rId14"/>
    <p:sldId id="266" r:id="rId15"/>
    <p:sldId id="267" r:id="rId16"/>
    <p:sldId id="277" r:id="rId17"/>
    <p:sldId id="274" r:id="rId18"/>
    <p:sldId id="282" r:id="rId19"/>
    <p:sldId id="281" r:id="rId20"/>
    <p:sldId id="283" r:id="rId21"/>
    <p:sldId id="268" r:id="rId22"/>
    <p:sldId id="272" r:id="rId23"/>
    <p:sldId id="273" r:id="rId24"/>
    <p:sldId id="275" r:id="rId25"/>
    <p:sldId id="276" r:id="rId26"/>
    <p:sldId id="278" r:id="rId27"/>
    <p:sldId id="279" r:id="rId28"/>
    <p:sldId id="280"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154" d="100"/>
          <a:sy n="154" d="100"/>
        </p:scale>
        <p:origin x="50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89ED70C1-411A-4917-B625-8E48B79E6293}" type="datetimeFigureOut">
              <a:rPr lang="en-GB" smtClean="0"/>
              <a:t>05/09/2019</a:t>
            </a:fld>
            <a:endParaRPr lang="en-GB"/>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GB"/>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B1899D60-959A-4820-A746-361B24A28980}" type="slidenum">
              <a:rPr lang="en-GB" smtClean="0"/>
              <a:t>‹#›</a:t>
            </a:fld>
            <a:endParaRPr lang="en-GB"/>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8340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ED70C1-411A-4917-B625-8E48B79E6293}"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177682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89ED70C1-411A-4917-B625-8E48B79E6293}" type="datetimeFigureOut">
              <a:rPr lang="en-GB" smtClean="0"/>
              <a:t>05/09/2019</a:t>
            </a:fld>
            <a:endParaRPr lang="en-GB"/>
          </a:p>
        </p:txBody>
      </p:sp>
      <p:sp>
        <p:nvSpPr>
          <p:cNvPr id="5" name="Footer Placeholder 4"/>
          <p:cNvSpPr>
            <a:spLocks noGrp="1"/>
          </p:cNvSpPr>
          <p:nvPr>
            <p:ph type="ftr" sz="quarter" idx="11"/>
          </p:nvPr>
        </p:nvSpPr>
        <p:spPr>
          <a:xfrm>
            <a:off x="6536187" y="6315949"/>
            <a:ext cx="3814856" cy="365125"/>
          </a:xfrm>
        </p:spPr>
        <p:txBody>
          <a:bodyPr/>
          <a:lstStyle/>
          <a:p>
            <a:endParaRPr lang="en-GB"/>
          </a:p>
        </p:txBody>
      </p:sp>
      <p:sp>
        <p:nvSpPr>
          <p:cNvPr id="6" name="Slide Number Placeholder 5"/>
          <p:cNvSpPr>
            <a:spLocks noGrp="1"/>
          </p:cNvSpPr>
          <p:nvPr>
            <p:ph type="sldNum" sz="quarter" idx="12"/>
          </p:nvPr>
        </p:nvSpPr>
        <p:spPr>
          <a:xfrm>
            <a:off x="11784011" y="5607592"/>
            <a:ext cx="407988" cy="365125"/>
          </a:xfrm>
        </p:spPr>
        <p:txBody>
          <a:bodyPr/>
          <a:lstStyle/>
          <a:p>
            <a:fld id="{B1899D60-959A-4820-A746-361B24A28980}" type="slidenum">
              <a:rPr lang="en-GB" smtClean="0"/>
              <a:t>‹#›</a:t>
            </a:fld>
            <a:endParaRPr lang="en-GB"/>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83785"/>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ED70C1-411A-4917-B625-8E48B79E6293}"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20968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89ED70C1-411A-4917-B625-8E48B79E6293}" type="datetimeFigureOut">
              <a:rPr lang="en-GB" smtClean="0"/>
              <a:t>05/09/2019</a:t>
            </a:fld>
            <a:endParaRPr lang="en-GB"/>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GB"/>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B1899D60-959A-4820-A746-361B24A28980}" type="slidenum">
              <a:rPr lang="en-GB" smtClean="0"/>
              <a:t>‹#›</a:t>
            </a:fld>
            <a:endParaRPr lang="en-GB"/>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930161"/>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ED70C1-411A-4917-B625-8E48B79E6293}"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286490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ED70C1-411A-4917-B625-8E48B79E6293}" type="datetimeFigureOut">
              <a:rPr lang="en-GB" smtClean="0"/>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417051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ED70C1-411A-4917-B625-8E48B79E6293}"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82801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D70C1-411A-4917-B625-8E48B79E6293}"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382398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D70C1-411A-4917-B625-8E48B79E6293}"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415004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D70C1-411A-4917-B625-8E48B79E6293}"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899D60-959A-4820-A746-361B24A28980}" type="slidenum">
              <a:rPr lang="en-GB" smtClean="0"/>
              <a:t>‹#›</a:t>
            </a:fld>
            <a:endParaRPr lang="en-GB"/>
          </a:p>
        </p:txBody>
      </p:sp>
    </p:spTree>
    <p:extLst>
      <p:ext uri="{BB962C8B-B14F-4D97-AF65-F5344CB8AC3E}">
        <p14:creationId xmlns:p14="http://schemas.microsoft.com/office/powerpoint/2010/main" val="350285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89ED70C1-411A-4917-B625-8E48B79E6293}" type="datetimeFigureOut">
              <a:rPr lang="en-GB" smtClean="0"/>
              <a:t>05/09/2019</a:t>
            </a:fld>
            <a:endParaRPr lang="en-GB"/>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GB"/>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B1899D60-959A-4820-A746-361B24A28980}" type="slidenum">
              <a:rPr lang="en-GB" smtClean="0"/>
              <a:t>‹#›</a:t>
            </a:fld>
            <a:endParaRPr lang="en-GB"/>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86989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jharrison@18sj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CAB3-E8F4-4F12-8009-939765ECA389}"/>
              </a:ext>
            </a:extLst>
          </p:cNvPr>
          <p:cNvSpPr>
            <a:spLocks noGrp="1"/>
          </p:cNvSpPr>
          <p:nvPr>
            <p:ph type="ctrTitle"/>
          </p:nvPr>
        </p:nvSpPr>
        <p:spPr>
          <a:xfrm>
            <a:off x="1370693" y="1057620"/>
            <a:ext cx="9440034" cy="2540722"/>
          </a:xfrm>
        </p:spPr>
        <p:txBody>
          <a:bodyPr>
            <a:normAutofit/>
          </a:bodyPr>
          <a:lstStyle/>
          <a:p>
            <a:r>
              <a:rPr lang="en-GB" sz="6000" dirty="0"/>
              <a:t>Children and Deprivation of Liberty</a:t>
            </a:r>
          </a:p>
        </p:txBody>
      </p:sp>
      <p:sp>
        <p:nvSpPr>
          <p:cNvPr id="3" name="Subtitle 2">
            <a:extLst>
              <a:ext uri="{FF2B5EF4-FFF2-40B4-BE49-F238E27FC236}">
                <a16:creationId xmlns:a16="http://schemas.microsoft.com/office/drawing/2014/main" id="{93CAA050-A7EA-4261-B8C6-958C415F61AE}"/>
              </a:ext>
            </a:extLst>
          </p:cNvPr>
          <p:cNvSpPr>
            <a:spLocks noGrp="1"/>
          </p:cNvSpPr>
          <p:nvPr>
            <p:ph type="subTitle" idx="1"/>
          </p:nvPr>
        </p:nvSpPr>
        <p:spPr>
          <a:xfrm>
            <a:off x="1370693" y="3840793"/>
            <a:ext cx="9440034" cy="1623573"/>
          </a:xfrm>
        </p:spPr>
        <p:txBody>
          <a:bodyPr>
            <a:normAutofit/>
          </a:bodyPr>
          <a:lstStyle/>
          <a:p>
            <a:r>
              <a:rPr lang="en-GB" dirty="0"/>
              <a:t>Jack S. Harrison</a:t>
            </a:r>
          </a:p>
          <a:p>
            <a:r>
              <a:rPr lang="en-GB" dirty="0"/>
              <a:t>Family Law Barrister at 18 St. John Street</a:t>
            </a:r>
          </a:p>
          <a:p>
            <a:r>
              <a:rPr lang="en-GB" dirty="0">
                <a:hlinkClick r:id="rId2"/>
              </a:rPr>
              <a:t>jharrison@18sjs.com</a:t>
            </a:r>
            <a:r>
              <a:rPr lang="en-GB" dirty="0"/>
              <a:t>	</a:t>
            </a:r>
          </a:p>
          <a:p>
            <a:r>
              <a:rPr lang="en-GB" dirty="0"/>
              <a:t>@</a:t>
            </a:r>
            <a:r>
              <a:rPr lang="en-GB" dirty="0" err="1"/>
              <a:t>JackHarrison</a:t>
            </a:r>
            <a:r>
              <a:rPr lang="en-GB" dirty="0"/>
              <a:t> on twitter</a:t>
            </a:r>
          </a:p>
        </p:txBody>
      </p:sp>
    </p:spTree>
    <p:extLst>
      <p:ext uri="{BB962C8B-B14F-4D97-AF65-F5344CB8AC3E}">
        <p14:creationId xmlns:p14="http://schemas.microsoft.com/office/powerpoint/2010/main" val="175010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6CE3-7CF0-4448-A58C-0D6D68419447}"/>
              </a:ext>
            </a:extLst>
          </p:cNvPr>
          <p:cNvSpPr>
            <a:spLocks noGrp="1"/>
          </p:cNvSpPr>
          <p:nvPr>
            <p:ph type="title"/>
          </p:nvPr>
        </p:nvSpPr>
        <p:spPr/>
        <p:txBody>
          <a:bodyPr/>
          <a:lstStyle/>
          <a:p>
            <a:r>
              <a:rPr lang="en-GB" dirty="0"/>
              <a:t>SAO’s…</a:t>
            </a:r>
          </a:p>
        </p:txBody>
      </p:sp>
      <p:sp>
        <p:nvSpPr>
          <p:cNvPr id="3" name="Content Placeholder 2">
            <a:extLst>
              <a:ext uri="{FF2B5EF4-FFF2-40B4-BE49-F238E27FC236}">
                <a16:creationId xmlns:a16="http://schemas.microsoft.com/office/drawing/2014/main" id="{49DA8F2B-4D6B-438E-8004-882026E84C1C}"/>
              </a:ext>
            </a:extLst>
          </p:cNvPr>
          <p:cNvSpPr>
            <a:spLocks noGrp="1"/>
          </p:cNvSpPr>
          <p:nvPr>
            <p:ph idx="1"/>
          </p:nvPr>
        </p:nvSpPr>
        <p:spPr/>
        <p:txBody>
          <a:bodyPr>
            <a:normAutofit/>
          </a:bodyPr>
          <a:lstStyle/>
          <a:p>
            <a:r>
              <a:rPr lang="en-GB" sz="2800" dirty="0"/>
              <a:t>The secure accommodation must conform to regulations (SAO Regulations 1991) and must be OFSTED approved. </a:t>
            </a:r>
            <a:r>
              <a:rPr lang="en-GB" sz="2800" b="1" dirty="0"/>
              <a:t>If the proposed placement is not an approved secure unit, there cannot be a Secure Accommodation Order.</a:t>
            </a:r>
          </a:p>
          <a:p>
            <a:r>
              <a:rPr lang="en-GB" sz="2800" dirty="0"/>
              <a:t>If the Court considers the secure threshold to be crossed, it </a:t>
            </a:r>
            <a:r>
              <a:rPr lang="en-GB" sz="2800" b="1" dirty="0"/>
              <a:t>must</a:t>
            </a:r>
            <a:r>
              <a:rPr lang="en-GB" sz="2800" dirty="0"/>
              <a:t> make an order.</a:t>
            </a:r>
          </a:p>
        </p:txBody>
      </p:sp>
    </p:spTree>
    <p:extLst>
      <p:ext uri="{BB962C8B-B14F-4D97-AF65-F5344CB8AC3E}">
        <p14:creationId xmlns:p14="http://schemas.microsoft.com/office/powerpoint/2010/main" val="64226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2067-3F4F-4C7E-85C1-BC384182EC15}"/>
              </a:ext>
            </a:extLst>
          </p:cNvPr>
          <p:cNvSpPr>
            <a:spLocks noGrp="1"/>
          </p:cNvSpPr>
          <p:nvPr>
            <p:ph type="title"/>
          </p:nvPr>
        </p:nvSpPr>
        <p:spPr/>
        <p:txBody>
          <a:bodyPr/>
          <a:lstStyle/>
          <a:p>
            <a:r>
              <a:rPr lang="en-GB" dirty="0"/>
              <a:t>Deprivation of Liberty</a:t>
            </a:r>
          </a:p>
        </p:txBody>
      </p:sp>
      <p:sp>
        <p:nvSpPr>
          <p:cNvPr id="3" name="Content Placeholder 2">
            <a:extLst>
              <a:ext uri="{FF2B5EF4-FFF2-40B4-BE49-F238E27FC236}">
                <a16:creationId xmlns:a16="http://schemas.microsoft.com/office/drawing/2014/main" id="{3AB8B61A-FD07-4393-AD9D-29BC062EF3AC}"/>
              </a:ext>
            </a:extLst>
          </p:cNvPr>
          <p:cNvSpPr>
            <a:spLocks noGrp="1"/>
          </p:cNvSpPr>
          <p:nvPr>
            <p:ph idx="1"/>
          </p:nvPr>
        </p:nvSpPr>
        <p:spPr/>
        <p:txBody>
          <a:bodyPr>
            <a:normAutofit/>
          </a:bodyPr>
          <a:lstStyle/>
          <a:p>
            <a:r>
              <a:rPr lang="en-GB" sz="2800" dirty="0"/>
              <a:t>Relatively new but used regularly due to lack of secure beds</a:t>
            </a:r>
          </a:p>
          <a:p>
            <a:r>
              <a:rPr lang="en-GB" sz="2800" dirty="0"/>
              <a:t>Authorisation to deprive a child of their liberty but not in a secure unit.</a:t>
            </a:r>
          </a:p>
          <a:p>
            <a:r>
              <a:rPr lang="en-GB" sz="2800" dirty="0"/>
              <a:t>It is a stop-gap solution and should not really be used in the long term.</a:t>
            </a:r>
          </a:p>
          <a:p>
            <a:r>
              <a:rPr lang="en-GB" sz="2800" dirty="0"/>
              <a:t>Found in an increasing number of cases.</a:t>
            </a:r>
          </a:p>
        </p:txBody>
      </p:sp>
    </p:spTree>
    <p:extLst>
      <p:ext uri="{BB962C8B-B14F-4D97-AF65-F5344CB8AC3E}">
        <p14:creationId xmlns:p14="http://schemas.microsoft.com/office/powerpoint/2010/main" val="212162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7D49-63FC-4308-8D10-4A102C57F30D}"/>
              </a:ext>
            </a:extLst>
          </p:cNvPr>
          <p:cNvSpPr>
            <a:spLocks noGrp="1"/>
          </p:cNvSpPr>
          <p:nvPr>
            <p:ph type="title"/>
          </p:nvPr>
        </p:nvSpPr>
        <p:spPr/>
        <p:txBody>
          <a:bodyPr/>
          <a:lstStyle/>
          <a:p>
            <a:r>
              <a:rPr lang="en-GB" dirty="0"/>
              <a:t>When is a DOL a DOL?</a:t>
            </a:r>
          </a:p>
        </p:txBody>
      </p:sp>
      <p:sp>
        <p:nvSpPr>
          <p:cNvPr id="3" name="Content Placeholder 2">
            <a:extLst>
              <a:ext uri="{FF2B5EF4-FFF2-40B4-BE49-F238E27FC236}">
                <a16:creationId xmlns:a16="http://schemas.microsoft.com/office/drawing/2014/main" id="{C0D976D0-B551-44BE-A552-94C3903D354A}"/>
              </a:ext>
            </a:extLst>
          </p:cNvPr>
          <p:cNvSpPr>
            <a:spLocks noGrp="1"/>
          </p:cNvSpPr>
          <p:nvPr>
            <p:ph idx="1"/>
          </p:nvPr>
        </p:nvSpPr>
        <p:spPr/>
        <p:txBody>
          <a:bodyPr/>
          <a:lstStyle/>
          <a:p>
            <a:r>
              <a:rPr lang="en-GB" dirty="0">
                <a:effectLst/>
              </a:rPr>
              <a:t>The three </a:t>
            </a:r>
            <a:r>
              <a:rPr lang="en-GB" i="1" dirty="0" err="1">
                <a:effectLst/>
              </a:rPr>
              <a:t>Storck</a:t>
            </a:r>
            <a:r>
              <a:rPr lang="en-GB" i="1" dirty="0">
                <a:effectLst/>
              </a:rPr>
              <a:t> v Germany (App No 61603/00)</a:t>
            </a:r>
            <a:r>
              <a:rPr lang="en-GB" dirty="0">
                <a:effectLst/>
              </a:rPr>
              <a:t> [2005] ECHR 406 components of deprivation of liberty, as summarised by Lady Hale in </a:t>
            </a:r>
            <a:r>
              <a:rPr lang="en-GB" i="1" dirty="0">
                <a:effectLst/>
              </a:rPr>
              <a:t>P v Cheshire West and Chester Council; P and Q (by the Official Solicitor) v Surrey County Council</a:t>
            </a:r>
            <a:r>
              <a:rPr lang="en-GB" dirty="0">
                <a:effectLst/>
              </a:rPr>
              <a:t> [2014] UKSC 19, [2014] COPLR 313:</a:t>
            </a:r>
          </a:p>
          <a:p>
            <a:r>
              <a:rPr lang="en-GB" b="1" dirty="0">
                <a:effectLst/>
              </a:rPr>
              <a:t>(a) The objective component of confinement in a particular restricted place for a not negligible length of time;</a:t>
            </a:r>
          </a:p>
          <a:p>
            <a:r>
              <a:rPr lang="en-GB" b="1" dirty="0">
                <a:effectLst/>
              </a:rPr>
              <a:t>(b) The subjective component of lack of valid consent; and</a:t>
            </a:r>
          </a:p>
          <a:p>
            <a:r>
              <a:rPr lang="en-GB" b="1" dirty="0">
                <a:effectLst/>
              </a:rPr>
              <a:t>(c) The attribution of responsibility to the state.</a:t>
            </a:r>
          </a:p>
          <a:p>
            <a:pPr marL="0" indent="0">
              <a:buNone/>
            </a:pPr>
            <a:endParaRPr lang="en-GB" dirty="0"/>
          </a:p>
        </p:txBody>
      </p:sp>
    </p:spTree>
    <p:extLst>
      <p:ext uri="{BB962C8B-B14F-4D97-AF65-F5344CB8AC3E}">
        <p14:creationId xmlns:p14="http://schemas.microsoft.com/office/powerpoint/2010/main" val="111973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606E-7A39-4176-8ECB-7D8F6E6FFF90}"/>
              </a:ext>
            </a:extLst>
          </p:cNvPr>
          <p:cNvSpPr>
            <a:spLocks noGrp="1"/>
          </p:cNvSpPr>
          <p:nvPr>
            <p:ph type="title"/>
          </p:nvPr>
        </p:nvSpPr>
        <p:spPr/>
        <p:txBody>
          <a:bodyPr/>
          <a:lstStyle/>
          <a:p>
            <a:r>
              <a:rPr lang="en-GB" dirty="0"/>
              <a:t>What does this actually mean?</a:t>
            </a:r>
          </a:p>
        </p:txBody>
      </p:sp>
      <p:sp>
        <p:nvSpPr>
          <p:cNvPr id="3" name="Content Placeholder 2">
            <a:extLst>
              <a:ext uri="{FF2B5EF4-FFF2-40B4-BE49-F238E27FC236}">
                <a16:creationId xmlns:a16="http://schemas.microsoft.com/office/drawing/2014/main" id="{F224440F-6C9F-416E-8B62-0D2D1C64E206}"/>
              </a:ext>
            </a:extLst>
          </p:cNvPr>
          <p:cNvSpPr>
            <a:spLocks noGrp="1"/>
          </p:cNvSpPr>
          <p:nvPr>
            <p:ph idx="1"/>
          </p:nvPr>
        </p:nvSpPr>
        <p:spPr>
          <a:xfrm>
            <a:off x="4838131" y="559679"/>
            <a:ext cx="6209280" cy="5688722"/>
          </a:xfrm>
        </p:spPr>
        <p:txBody>
          <a:bodyPr>
            <a:normAutofit lnSpcReduction="10000"/>
          </a:bodyPr>
          <a:lstStyle/>
          <a:p>
            <a:r>
              <a:rPr lang="en-GB" dirty="0">
                <a:effectLst/>
              </a:rPr>
              <a:t>Where a child is subject to a care order, neither the local authority nor a parent can exercise their parental responsibility in such a way as to provide a valid consent for the purpose of </a:t>
            </a:r>
            <a:r>
              <a:rPr lang="en-GB" dirty="0" err="1">
                <a:effectLst/>
              </a:rPr>
              <a:t>Storck</a:t>
            </a:r>
            <a:r>
              <a:rPr lang="en-GB" dirty="0">
                <a:effectLst/>
              </a:rPr>
              <a:t> component (b) [12]</a:t>
            </a:r>
          </a:p>
          <a:p>
            <a:r>
              <a:rPr lang="en-GB" i="1" dirty="0">
                <a:effectLst/>
              </a:rPr>
              <a:t>Cheshire West</a:t>
            </a:r>
            <a:r>
              <a:rPr lang="en-GB" dirty="0">
                <a:effectLst/>
              </a:rPr>
              <a:t> formulates the 'acid test' of whether </a:t>
            </a:r>
            <a:r>
              <a:rPr lang="en-GB" i="1" dirty="0" err="1">
                <a:effectLst/>
              </a:rPr>
              <a:t>Storck</a:t>
            </a:r>
            <a:r>
              <a:rPr lang="en-GB" dirty="0">
                <a:effectLst/>
              </a:rPr>
              <a:t> component (a) is satisfied as being </a:t>
            </a:r>
            <a:r>
              <a:rPr lang="en-GB" sz="3600" b="1" dirty="0">
                <a:effectLst/>
              </a:rPr>
              <a:t>'whether a person is under the complete supervision and control of those caring for her and is not free to leave the place where she lives'.</a:t>
            </a:r>
          </a:p>
          <a:p>
            <a:endParaRPr lang="en-GB" dirty="0"/>
          </a:p>
        </p:txBody>
      </p:sp>
    </p:spTree>
    <p:extLst>
      <p:ext uri="{BB962C8B-B14F-4D97-AF65-F5344CB8AC3E}">
        <p14:creationId xmlns:p14="http://schemas.microsoft.com/office/powerpoint/2010/main" val="177019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FE7A-5580-4758-821C-B233B250ABE9}"/>
              </a:ext>
            </a:extLst>
          </p:cNvPr>
          <p:cNvSpPr>
            <a:spLocks noGrp="1"/>
          </p:cNvSpPr>
          <p:nvPr>
            <p:ph type="title"/>
          </p:nvPr>
        </p:nvSpPr>
        <p:spPr/>
        <p:txBody>
          <a:bodyPr/>
          <a:lstStyle/>
          <a:p>
            <a:r>
              <a:rPr lang="en-GB" dirty="0"/>
              <a:t>A deprivation of liberty v normal parental control</a:t>
            </a:r>
          </a:p>
        </p:txBody>
      </p:sp>
      <p:sp>
        <p:nvSpPr>
          <p:cNvPr id="3" name="Content Placeholder 2">
            <a:extLst>
              <a:ext uri="{FF2B5EF4-FFF2-40B4-BE49-F238E27FC236}">
                <a16:creationId xmlns:a16="http://schemas.microsoft.com/office/drawing/2014/main" id="{A178BE06-6DE5-455F-AD36-463E33828E1F}"/>
              </a:ext>
            </a:extLst>
          </p:cNvPr>
          <p:cNvSpPr>
            <a:spLocks noGrp="1"/>
          </p:cNvSpPr>
          <p:nvPr>
            <p:ph idx="1"/>
          </p:nvPr>
        </p:nvSpPr>
        <p:spPr/>
        <p:txBody>
          <a:bodyPr>
            <a:normAutofit fontScale="92500" lnSpcReduction="20000"/>
          </a:bodyPr>
          <a:lstStyle/>
          <a:p>
            <a:endParaRPr lang="en-GB" dirty="0">
              <a:effectLst/>
            </a:endParaRPr>
          </a:p>
          <a:p>
            <a:r>
              <a:rPr lang="en-GB" sz="2600" dirty="0">
                <a:effectLst/>
              </a:rPr>
              <a:t>Parents exercise their ‘parental responsibility’ every day in a way that interferes with a child’s freedom of movement </a:t>
            </a:r>
            <a:r>
              <a:rPr lang="en-GB" sz="2600" u="sng" dirty="0">
                <a:effectLst/>
              </a:rPr>
              <a:t>without engaging article 5.</a:t>
            </a:r>
            <a:endParaRPr lang="en-GB" sz="2600" dirty="0">
              <a:effectLst/>
            </a:endParaRPr>
          </a:p>
          <a:p>
            <a:r>
              <a:rPr lang="en-GB" sz="2600" dirty="0">
                <a:effectLst/>
              </a:rPr>
              <a:t>Most eight-year-old children living with their parents at home would be living in circumstances amounting to confinement that satisfy the ‘acid test’, </a:t>
            </a:r>
            <a:r>
              <a:rPr lang="en-GB" sz="2600" b="1" dirty="0">
                <a:effectLst/>
              </a:rPr>
              <a:t>but common sense would plainly indicate that such a child is not, within the meaning of Art 5, deprived of his liberty.</a:t>
            </a:r>
          </a:p>
          <a:p>
            <a:r>
              <a:rPr lang="en-GB" sz="2600" dirty="0">
                <a:effectLst/>
              </a:rPr>
              <a:t>For a child in care, the inquiry would focus more on supervision and control, rather than freedom to leave.</a:t>
            </a:r>
          </a:p>
          <a:p>
            <a:endParaRPr lang="en-GB" dirty="0"/>
          </a:p>
        </p:txBody>
      </p:sp>
    </p:spTree>
    <p:extLst>
      <p:ext uri="{BB962C8B-B14F-4D97-AF65-F5344CB8AC3E}">
        <p14:creationId xmlns:p14="http://schemas.microsoft.com/office/powerpoint/2010/main" val="281324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F79D-67FC-489D-9603-0360703B5D5D}"/>
              </a:ext>
            </a:extLst>
          </p:cNvPr>
          <p:cNvSpPr>
            <a:spLocks noGrp="1"/>
          </p:cNvSpPr>
          <p:nvPr>
            <p:ph type="title"/>
          </p:nvPr>
        </p:nvSpPr>
        <p:spPr/>
        <p:txBody>
          <a:bodyPr>
            <a:normAutofit/>
          </a:bodyPr>
          <a:lstStyle/>
          <a:p>
            <a:r>
              <a:rPr lang="en-GB" sz="4400" dirty="0"/>
              <a:t>Why is authorisation important?</a:t>
            </a:r>
          </a:p>
        </p:txBody>
      </p:sp>
      <p:sp>
        <p:nvSpPr>
          <p:cNvPr id="3" name="Content Placeholder 2">
            <a:extLst>
              <a:ext uri="{FF2B5EF4-FFF2-40B4-BE49-F238E27FC236}">
                <a16:creationId xmlns:a16="http://schemas.microsoft.com/office/drawing/2014/main" id="{76CBA4DB-42C3-4B27-B628-BA7E2EADC110}"/>
              </a:ext>
            </a:extLst>
          </p:cNvPr>
          <p:cNvSpPr>
            <a:spLocks noGrp="1"/>
          </p:cNvSpPr>
          <p:nvPr>
            <p:ph idx="1"/>
          </p:nvPr>
        </p:nvSpPr>
        <p:spPr/>
        <p:txBody>
          <a:bodyPr>
            <a:normAutofit/>
          </a:bodyPr>
          <a:lstStyle/>
          <a:p>
            <a:r>
              <a:rPr lang="en-GB" sz="2400" dirty="0"/>
              <a:t>In law if you violate somebody’s article 5 rights (or any of their human rights) in a way that is unlawful, you are liable for that.</a:t>
            </a:r>
          </a:p>
          <a:p>
            <a:r>
              <a:rPr lang="en-GB" sz="2400" dirty="0"/>
              <a:t>A court authorising a deprivation of liberty gives the authority permission to impose the restriction </a:t>
            </a:r>
            <a:r>
              <a:rPr lang="en-GB" sz="2400" u="sng" dirty="0"/>
              <a:t>and makes this lawful.</a:t>
            </a:r>
          </a:p>
          <a:p>
            <a:r>
              <a:rPr lang="en-GB" sz="3600" b="1" dirty="0">
                <a:effectLst>
                  <a:glow rad="38100">
                    <a:schemeClr val="bg1">
                      <a:lumMod val="50000"/>
                      <a:lumOff val="50000"/>
                      <a:alpha val="20000"/>
                    </a:schemeClr>
                  </a:glow>
                </a:effectLst>
              </a:rPr>
              <a:t>Without this, a local authority may be acting unlawfully and could be sued…</a:t>
            </a:r>
          </a:p>
        </p:txBody>
      </p:sp>
    </p:spTree>
    <p:extLst>
      <p:ext uri="{BB962C8B-B14F-4D97-AF65-F5344CB8AC3E}">
        <p14:creationId xmlns:p14="http://schemas.microsoft.com/office/powerpoint/2010/main" val="216963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DC29-3F8F-4725-91AE-817D665C20B6}"/>
              </a:ext>
            </a:extLst>
          </p:cNvPr>
          <p:cNvSpPr>
            <a:spLocks noGrp="1"/>
          </p:cNvSpPr>
          <p:nvPr>
            <p:ph type="title"/>
          </p:nvPr>
        </p:nvSpPr>
        <p:spPr/>
        <p:txBody>
          <a:bodyPr/>
          <a:lstStyle/>
          <a:p>
            <a:r>
              <a:rPr lang="en-GB" dirty="0"/>
              <a:t>Why is this important?</a:t>
            </a:r>
          </a:p>
        </p:txBody>
      </p:sp>
      <p:sp>
        <p:nvSpPr>
          <p:cNvPr id="3" name="Content Placeholder 2">
            <a:extLst>
              <a:ext uri="{FF2B5EF4-FFF2-40B4-BE49-F238E27FC236}">
                <a16:creationId xmlns:a16="http://schemas.microsoft.com/office/drawing/2014/main" id="{2AF45F57-2776-46A4-8EB4-B677F08A8BE6}"/>
              </a:ext>
            </a:extLst>
          </p:cNvPr>
          <p:cNvSpPr>
            <a:spLocks noGrp="1"/>
          </p:cNvSpPr>
          <p:nvPr>
            <p:ph idx="1"/>
          </p:nvPr>
        </p:nvSpPr>
        <p:spPr/>
        <p:txBody>
          <a:bodyPr>
            <a:normAutofit fontScale="92500" lnSpcReduction="20000"/>
          </a:bodyPr>
          <a:lstStyle/>
          <a:p>
            <a:r>
              <a:rPr lang="en-GB" dirty="0"/>
              <a:t>Mr Justice </a:t>
            </a:r>
            <a:r>
              <a:rPr lang="en-GB" dirty="0" err="1"/>
              <a:t>Keehan</a:t>
            </a:r>
            <a:r>
              <a:rPr lang="en-GB" dirty="0"/>
              <a:t> in Re AB… </a:t>
            </a:r>
          </a:p>
          <a:p>
            <a:r>
              <a:rPr lang="en-GB" dirty="0"/>
              <a:t>""Where a child is in the care of a local authority and subject to an interim care, or a care, order, may the local authority in the exercise of its statutory parental responsibility consent to what would otherwise amount to a deprivation of liberty? </a:t>
            </a:r>
          </a:p>
          <a:p>
            <a:r>
              <a:rPr lang="en-GB" dirty="0"/>
              <a:t>The answer, in my judgment, is an emphatic "no". </a:t>
            </a:r>
          </a:p>
          <a:p>
            <a:r>
              <a:rPr lang="en-GB" dirty="0"/>
              <a:t>In taking a child into care and instituting care proceedings, the local authority is acting as an organ of the state. To permit a local authority in such circumstances to consent to the deprivation of liberty of a child would (1) breach Article 5 of the Convention, which provides "no one should be deprived of his liberty save in the following cases and in accordance with a procedure prescribed by law", (2) would not afford the "proper safeguards which will secure the legal justifications for the constraints under which they are made out", and (3) would not meet the need for a periodic independent check on whether the arrangements made for them are in their best interests.</a:t>
            </a:r>
          </a:p>
        </p:txBody>
      </p:sp>
    </p:spTree>
    <p:extLst>
      <p:ext uri="{BB962C8B-B14F-4D97-AF65-F5344CB8AC3E}">
        <p14:creationId xmlns:p14="http://schemas.microsoft.com/office/powerpoint/2010/main" val="209381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A2D4-3502-41E5-809C-3A0265F4ACB1}"/>
              </a:ext>
            </a:extLst>
          </p:cNvPr>
          <p:cNvSpPr>
            <a:spLocks noGrp="1"/>
          </p:cNvSpPr>
          <p:nvPr>
            <p:ph type="title"/>
          </p:nvPr>
        </p:nvSpPr>
        <p:spPr/>
        <p:txBody>
          <a:bodyPr/>
          <a:lstStyle/>
          <a:p>
            <a:r>
              <a:rPr lang="en-GB" dirty="0"/>
              <a:t>The question is…</a:t>
            </a:r>
          </a:p>
        </p:txBody>
      </p:sp>
      <p:sp>
        <p:nvSpPr>
          <p:cNvPr id="3" name="Content Placeholder 2">
            <a:extLst>
              <a:ext uri="{FF2B5EF4-FFF2-40B4-BE49-F238E27FC236}">
                <a16:creationId xmlns:a16="http://schemas.microsoft.com/office/drawing/2014/main" id="{490A5409-867A-4CF1-B0C6-8F343D2AF852}"/>
              </a:ext>
            </a:extLst>
          </p:cNvPr>
          <p:cNvSpPr>
            <a:spLocks noGrp="1"/>
          </p:cNvSpPr>
          <p:nvPr>
            <p:ph idx="1"/>
          </p:nvPr>
        </p:nvSpPr>
        <p:spPr/>
        <p:txBody>
          <a:bodyPr>
            <a:normAutofit lnSpcReduction="10000"/>
          </a:bodyPr>
          <a:lstStyle/>
          <a:p>
            <a:r>
              <a:rPr lang="en-GB" sz="3600" b="1" dirty="0"/>
              <a:t>Does the restriction go beyond what a parent might ordinarily be expected to do to safeguard the child?</a:t>
            </a:r>
          </a:p>
          <a:p>
            <a:r>
              <a:rPr lang="en-GB" sz="2800" dirty="0"/>
              <a:t>“This has to be determined by comparing the restrictions to which the child in question is subject with those that would apply to a child of the same 'age', 'station', 'familial background' and 'relative maturity' who is 'free from disability’.”</a:t>
            </a:r>
            <a:endParaRPr lang="en-GB" sz="4400" b="1" dirty="0"/>
          </a:p>
        </p:txBody>
      </p:sp>
    </p:spTree>
    <p:extLst>
      <p:ext uri="{BB962C8B-B14F-4D97-AF65-F5344CB8AC3E}">
        <p14:creationId xmlns:p14="http://schemas.microsoft.com/office/powerpoint/2010/main" val="376353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751B-210F-45AC-8CE6-0D601085A0B0}"/>
              </a:ext>
            </a:extLst>
          </p:cNvPr>
          <p:cNvSpPr>
            <a:spLocks noGrp="1"/>
          </p:cNvSpPr>
          <p:nvPr>
            <p:ph type="title"/>
          </p:nvPr>
        </p:nvSpPr>
        <p:spPr/>
        <p:txBody>
          <a:bodyPr/>
          <a:lstStyle/>
          <a:p>
            <a:r>
              <a:rPr lang="en-GB" dirty="0"/>
              <a:t>Re A-F</a:t>
            </a:r>
          </a:p>
        </p:txBody>
      </p:sp>
      <p:sp>
        <p:nvSpPr>
          <p:cNvPr id="3" name="Content Placeholder 2">
            <a:extLst>
              <a:ext uri="{FF2B5EF4-FFF2-40B4-BE49-F238E27FC236}">
                <a16:creationId xmlns:a16="http://schemas.microsoft.com/office/drawing/2014/main" id="{68F27F26-9F21-425B-A643-FA0F6F04F18B}"/>
              </a:ext>
            </a:extLst>
          </p:cNvPr>
          <p:cNvSpPr>
            <a:spLocks noGrp="1"/>
          </p:cNvSpPr>
          <p:nvPr>
            <p:ph idx="1"/>
          </p:nvPr>
        </p:nvSpPr>
        <p:spPr>
          <a:xfrm>
            <a:off x="5181600" y="569066"/>
            <a:ext cx="6248398" cy="5340415"/>
          </a:xfrm>
        </p:spPr>
        <p:txBody>
          <a:bodyPr/>
          <a:lstStyle/>
          <a:p>
            <a:r>
              <a:rPr lang="en-GB" b="1" dirty="0"/>
              <a:t>A ‘rule of thumb’ as follows:</a:t>
            </a:r>
          </a:p>
          <a:p>
            <a:pPr marL="514350" indent="-514350">
              <a:buAutoNum type="romanLcParenR"/>
            </a:pPr>
            <a:r>
              <a:rPr lang="en-GB" dirty="0"/>
              <a:t>a child aged 10, even if under pretty constant supervision, is unlikely to be ‘confined’ for the purpose of </a:t>
            </a:r>
            <a:r>
              <a:rPr lang="en-GB" dirty="0" err="1"/>
              <a:t>Storck</a:t>
            </a:r>
            <a:r>
              <a:rPr lang="en-GB" dirty="0"/>
              <a:t> component (a);</a:t>
            </a:r>
          </a:p>
          <a:p>
            <a:pPr marL="514350" indent="-514350">
              <a:buAutoNum type="romanLcParenR"/>
            </a:pPr>
            <a:r>
              <a:rPr lang="en-GB" dirty="0"/>
              <a:t>a child aged 11, if under constant supervision, may, in contrast be so ‘confined’, though the court should be astute to avoid coming too readily to such a conclusion;</a:t>
            </a:r>
          </a:p>
          <a:p>
            <a:pPr marL="514350" indent="-514350">
              <a:buAutoNum type="romanLcParenR"/>
            </a:pPr>
            <a:r>
              <a:rPr lang="en-GB" dirty="0"/>
              <a:t>once a child who is under constant supervision has reached the age of 12, the court will more readily come to that conclusion. That said, all must depend upon the circumstances of the particular case</a:t>
            </a:r>
          </a:p>
        </p:txBody>
      </p:sp>
    </p:spTree>
    <p:extLst>
      <p:ext uri="{BB962C8B-B14F-4D97-AF65-F5344CB8AC3E}">
        <p14:creationId xmlns:p14="http://schemas.microsoft.com/office/powerpoint/2010/main" val="273729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91FB-29C1-4467-98ED-AB7DE75B2E6E}"/>
              </a:ext>
            </a:extLst>
          </p:cNvPr>
          <p:cNvSpPr>
            <a:spLocks noGrp="1"/>
          </p:cNvSpPr>
          <p:nvPr>
            <p:ph type="title"/>
          </p:nvPr>
        </p:nvSpPr>
        <p:spPr/>
        <p:txBody>
          <a:bodyPr/>
          <a:lstStyle/>
          <a:p>
            <a:r>
              <a:rPr lang="en-GB" dirty="0"/>
              <a:t>How is it made?</a:t>
            </a:r>
          </a:p>
        </p:txBody>
      </p:sp>
      <p:sp>
        <p:nvSpPr>
          <p:cNvPr id="3" name="Content Placeholder 2">
            <a:extLst>
              <a:ext uri="{FF2B5EF4-FFF2-40B4-BE49-F238E27FC236}">
                <a16:creationId xmlns:a16="http://schemas.microsoft.com/office/drawing/2014/main" id="{16767DF7-9768-4BC6-B24D-ABC48C6A8640}"/>
              </a:ext>
            </a:extLst>
          </p:cNvPr>
          <p:cNvSpPr>
            <a:spLocks noGrp="1"/>
          </p:cNvSpPr>
          <p:nvPr>
            <p:ph idx="1"/>
          </p:nvPr>
        </p:nvSpPr>
        <p:spPr/>
        <p:txBody>
          <a:bodyPr>
            <a:normAutofit/>
          </a:bodyPr>
          <a:lstStyle/>
          <a:p>
            <a:r>
              <a:rPr lang="en-GB" sz="3200" dirty="0"/>
              <a:t>A DOL can only be made by the High Court</a:t>
            </a:r>
          </a:p>
          <a:p>
            <a:r>
              <a:rPr lang="en-GB" sz="3200" dirty="0"/>
              <a:t>Made by separate application</a:t>
            </a:r>
          </a:p>
          <a:p>
            <a:r>
              <a:rPr lang="en-GB" sz="3200" dirty="0"/>
              <a:t>Accompanied by a statement which discusses the factors of the case, why they amount to a deprivation of liberty </a:t>
            </a:r>
            <a:r>
              <a:rPr lang="en-GB" sz="3200" b="1" dirty="0"/>
              <a:t>and why that deprivation of liberty is justified? </a:t>
            </a:r>
            <a:endParaRPr lang="en-GB" sz="3200" dirty="0"/>
          </a:p>
        </p:txBody>
      </p:sp>
    </p:spTree>
    <p:extLst>
      <p:ext uri="{BB962C8B-B14F-4D97-AF65-F5344CB8AC3E}">
        <p14:creationId xmlns:p14="http://schemas.microsoft.com/office/powerpoint/2010/main" val="141550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1BC3-5F64-48E2-887A-E7EFC817E2C4}"/>
              </a:ext>
            </a:extLst>
          </p:cNvPr>
          <p:cNvSpPr>
            <a:spLocks noGrp="1"/>
          </p:cNvSpPr>
          <p:nvPr>
            <p:ph type="title"/>
          </p:nvPr>
        </p:nvSpPr>
        <p:spPr/>
        <p:txBody>
          <a:bodyPr/>
          <a:lstStyle/>
          <a:p>
            <a:r>
              <a:rPr lang="en-GB" dirty="0"/>
              <a:t>When might you want to deprive a child of their liberty?</a:t>
            </a:r>
          </a:p>
        </p:txBody>
      </p:sp>
      <p:sp>
        <p:nvSpPr>
          <p:cNvPr id="3" name="Content Placeholder 2">
            <a:extLst>
              <a:ext uri="{FF2B5EF4-FFF2-40B4-BE49-F238E27FC236}">
                <a16:creationId xmlns:a16="http://schemas.microsoft.com/office/drawing/2014/main" id="{D4387C22-C99E-434F-8FB6-6C429E681E12}"/>
              </a:ext>
            </a:extLst>
          </p:cNvPr>
          <p:cNvSpPr>
            <a:spLocks noGrp="1"/>
          </p:cNvSpPr>
          <p:nvPr>
            <p:ph idx="1"/>
          </p:nvPr>
        </p:nvSpPr>
        <p:spPr>
          <a:xfrm>
            <a:off x="5181602" y="559678"/>
            <a:ext cx="6248398" cy="5655156"/>
          </a:xfrm>
        </p:spPr>
        <p:txBody>
          <a:bodyPr>
            <a:normAutofit/>
          </a:bodyPr>
          <a:lstStyle/>
          <a:p>
            <a:pPr marL="0" indent="0">
              <a:buNone/>
            </a:pPr>
            <a:r>
              <a:rPr lang="en-GB" sz="8800" dirty="0"/>
              <a:t>You tell me…</a:t>
            </a:r>
          </a:p>
        </p:txBody>
      </p:sp>
    </p:spTree>
    <p:extLst>
      <p:ext uri="{BB962C8B-B14F-4D97-AF65-F5344CB8AC3E}">
        <p14:creationId xmlns:p14="http://schemas.microsoft.com/office/powerpoint/2010/main" val="3929906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3C4F-0C27-400D-9B68-F0705EA8E218}"/>
              </a:ext>
            </a:extLst>
          </p:cNvPr>
          <p:cNvSpPr>
            <a:spLocks noGrp="1"/>
          </p:cNvSpPr>
          <p:nvPr>
            <p:ph type="title"/>
          </p:nvPr>
        </p:nvSpPr>
        <p:spPr/>
        <p:txBody>
          <a:bodyPr/>
          <a:lstStyle/>
          <a:p>
            <a:r>
              <a:rPr lang="en-GB" dirty="0"/>
              <a:t>Is it always required to restrain a child in care?</a:t>
            </a:r>
          </a:p>
        </p:txBody>
      </p:sp>
      <p:sp>
        <p:nvSpPr>
          <p:cNvPr id="3" name="Content Placeholder 2">
            <a:extLst>
              <a:ext uri="{FF2B5EF4-FFF2-40B4-BE49-F238E27FC236}">
                <a16:creationId xmlns:a16="http://schemas.microsoft.com/office/drawing/2014/main" id="{CA9D5DBB-7B79-4873-B274-7895F8CDAEF5}"/>
              </a:ext>
            </a:extLst>
          </p:cNvPr>
          <p:cNvSpPr>
            <a:spLocks noGrp="1"/>
          </p:cNvSpPr>
          <p:nvPr>
            <p:ph idx="1"/>
          </p:nvPr>
        </p:nvSpPr>
        <p:spPr/>
        <p:txBody>
          <a:bodyPr>
            <a:normAutofit fontScale="92500" lnSpcReduction="10000"/>
          </a:bodyPr>
          <a:lstStyle/>
          <a:p>
            <a:pPr marL="0" indent="0">
              <a:buNone/>
            </a:pPr>
            <a:r>
              <a:rPr lang="en-GB" dirty="0"/>
              <a:t>Children’s Home (England) Regulations 2015:</a:t>
            </a:r>
          </a:p>
          <a:p>
            <a:pPr marL="0" indent="0">
              <a:buNone/>
            </a:pPr>
            <a:endParaRPr lang="en-GB" dirty="0"/>
          </a:p>
          <a:p>
            <a:pPr marL="0" indent="0">
              <a:buNone/>
            </a:pPr>
            <a:r>
              <a:rPr lang="en-GB" b="1" dirty="0"/>
              <a:t>REGULATION 20: Restraint and deprivation of liberty</a:t>
            </a:r>
          </a:p>
          <a:p>
            <a:r>
              <a:rPr lang="en-GB" b="1" dirty="0"/>
              <a:t>20.</a:t>
            </a:r>
            <a:r>
              <a:rPr lang="en-GB" dirty="0"/>
              <a:t>—(1) Restraint in relation to a child is only permitted for the purpose of preventing—</a:t>
            </a:r>
          </a:p>
          <a:p>
            <a:r>
              <a:rPr lang="en-GB" dirty="0"/>
              <a:t>(a)injury to any person (including the child);</a:t>
            </a:r>
          </a:p>
          <a:p>
            <a:r>
              <a:rPr lang="en-GB" dirty="0"/>
              <a:t>(b)serious damage to the property of any person (including the child); or</a:t>
            </a:r>
          </a:p>
          <a:p>
            <a:r>
              <a:rPr lang="en-GB" dirty="0"/>
              <a:t>(c)a child who is accommodated in a secure children’s home from absconding from the home.</a:t>
            </a:r>
          </a:p>
          <a:p>
            <a:r>
              <a:rPr lang="en-GB" dirty="0"/>
              <a:t>(2) Restraint in relation to a child must be necessary and proportionate.</a:t>
            </a:r>
          </a:p>
          <a:p>
            <a:r>
              <a:rPr lang="en-GB" dirty="0"/>
              <a:t>(3) These Regulations do not prevent a child from being deprived of liberty where that deprivation is authorised in accordance with a court order.</a:t>
            </a:r>
          </a:p>
          <a:p>
            <a:pPr marL="0" indent="0">
              <a:buNone/>
            </a:pPr>
            <a:endParaRPr lang="en-GB" dirty="0"/>
          </a:p>
        </p:txBody>
      </p:sp>
    </p:spTree>
    <p:extLst>
      <p:ext uri="{BB962C8B-B14F-4D97-AF65-F5344CB8AC3E}">
        <p14:creationId xmlns:p14="http://schemas.microsoft.com/office/powerpoint/2010/main" val="96522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BAEA-E9B3-4CA2-8274-217AD84FDBA8}"/>
              </a:ext>
            </a:extLst>
          </p:cNvPr>
          <p:cNvSpPr>
            <a:spLocks noGrp="1"/>
          </p:cNvSpPr>
          <p:nvPr>
            <p:ph type="title"/>
          </p:nvPr>
        </p:nvSpPr>
        <p:spPr/>
        <p:txBody>
          <a:bodyPr>
            <a:normAutofit/>
          </a:bodyPr>
          <a:lstStyle/>
          <a:p>
            <a:pPr algn="ctr"/>
            <a:r>
              <a:rPr lang="en-GB" sz="4400" dirty="0"/>
              <a:t>Scenario one</a:t>
            </a:r>
          </a:p>
        </p:txBody>
      </p:sp>
      <p:sp>
        <p:nvSpPr>
          <p:cNvPr id="3" name="Content Placeholder 2">
            <a:extLst>
              <a:ext uri="{FF2B5EF4-FFF2-40B4-BE49-F238E27FC236}">
                <a16:creationId xmlns:a16="http://schemas.microsoft.com/office/drawing/2014/main" id="{6D8D3CA9-7B4A-48BA-A777-549DC823858F}"/>
              </a:ext>
            </a:extLst>
          </p:cNvPr>
          <p:cNvSpPr>
            <a:spLocks noGrp="1"/>
          </p:cNvSpPr>
          <p:nvPr>
            <p:ph idx="1"/>
          </p:nvPr>
        </p:nvSpPr>
        <p:spPr/>
        <p:txBody>
          <a:bodyPr>
            <a:normAutofit/>
          </a:bodyPr>
          <a:lstStyle/>
          <a:p>
            <a:r>
              <a:rPr lang="en-GB" sz="4000" dirty="0"/>
              <a:t>The 10 year old in foster care who is not allowed out to play after 6pm</a:t>
            </a:r>
          </a:p>
        </p:txBody>
      </p:sp>
    </p:spTree>
    <p:extLst>
      <p:ext uri="{BB962C8B-B14F-4D97-AF65-F5344CB8AC3E}">
        <p14:creationId xmlns:p14="http://schemas.microsoft.com/office/powerpoint/2010/main" val="2475313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E4C5-CBC3-486F-BBDB-1240D7856B7C}"/>
              </a:ext>
            </a:extLst>
          </p:cNvPr>
          <p:cNvSpPr>
            <a:spLocks noGrp="1"/>
          </p:cNvSpPr>
          <p:nvPr>
            <p:ph type="title"/>
          </p:nvPr>
        </p:nvSpPr>
        <p:spPr/>
        <p:txBody>
          <a:bodyPr/>
          <a:lstStyle/>
          <a:p>
            <a:r>
              <a:rPr lang="en-GB" dirty="0"/>
              <a:t>Scenario two</a:t>
            </a:r>
          </a:p>
        </p:txBody>
      </p:sp>
      <p:sp>
        <p:nvSpPr>
          <p:cNvPr id="3" name="Content Placeholder 2">
            <a:extLst>
              <a:ext uri="{FF2B5EF4-FFF2-40B4-BE49-F238E27FC236}">
                <a16:creationId xmlns:a16="http://schemas.microsoft.com/office/drawing/2014/main" id="{13C9B7C9-D4C9-47E1-A38F-7EAE55858890}"/>
              </a:ext>
            </a:extLst>
          </p:cNvPr>
          <p:cNvSpPr>
            <a:spLocks noGrp="1"/>
          </p:cNvSpPr>
          <p:nvPr>
            <p:ph idx="1"/>
          </p:nvPr>
        </p:nvSpPr>
        <p:spPr/>
        <p:txBody>
          <a:bodyPr>
            <a:normAutofit fontScale="92500"/>
          </a:bodyPr>
          <a:lstStyle/>
          <a:p>
            <a:r>
              <a:rPr lang="en-GB" sz="3600" dirty="0"/>
              <a:t>The 15 year old whose bedroom door is locked from the outside</a:t>
            </a:r>
          </a:p>
          <a:p>
            <a:r>
              <a:rPr lang="en-GB" sz="3600" dirty="0"/>
              <a:t>The 15 year old whose access to the kitchen is restricted?</a:t>
            </a:r>
          </a:p>
          <a:p>
            <a:r>
              <a:rPr lang="en-GB" sz="3600" dirty="0"/>
              <a:t>The 15 year old whose access to the kitchen is restricted because he lacks understanding of the risks associated with hot water, hobs, ovens, sharp knives etc.</a:t>
            </a:r>
          </a:p>
        </p:txBody>
      </p:sp>
    </p:spTree>
    <p:extLst>
      <p:ext uri="{BB962C8B-B14F-4D97-AF65-F5344CB8AC3E}">
        <p14:creationId xmlns:p14="http://schemas.microsoft.com/office/powerpoint/2010/main" val="248276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E4C5-CBC3-486F-BBDB-1240D7856B7C}"/>
              </a:ext>
            </a:extLst>
          </p:cNvPr>
          <p:cNvSpPr>
            <a:spLocks noGrp="1"/>
          </p:cNvSpPr>
          <p:nvPr>
            <p:ph type="title"/>
          </p:nvPr>
        </p:nvSpPr>
        <p:spPr/>
        <p:txBody>
          <a:bodyPr/>
          <a:lstStyle/>
          <a:p>
            <a:r>
              <a:rPr lang="en-GB" dirty="0"/>
              <a:t>Scenario three</a:t>
            </a:r>
          </a:p>
        </p:txBody>
      </p:sp>
      <p:sp>
        <p:nvSpPr>
          <p:cNvPr id="3" name="Content Placeholder 2">
            <a:extLst>
              <a:ext uri="{FF2B5EF4-FFF2-40B4-BE49-F238E27FC236}">
                <a16:creationId xmlns:a16="http://schemas.microsoft.com/office/drawing/2014/main" id="{13C9B7C9-D4C9-47E1-A38F-7EAE55858890}"/>
              </a:ext>
            </a:extLst>
          </p:cNvPr>
          <p:cNvSpPr>
            <a:spLocks noGrp="1"/>
          </p:cNvSpPr>
          <p:nvPr>
            <p:ph idx="1"/>
          </p:nvPr>
        </p:nvSpPr>
        <p:spPr/>
        <p:txBody>
          <a:bodyPr/>
          <a:lstStyle/>
          <a:p>
            <a:r>
              <a:rPr lang="en-GB" sz="3600" dirty="0"/>
              <a:t>The 14 year old whose social media is trawled by her carers, and whose Facebook is disabled every night at 8pm</a:t>
            </a:r>
          </a:p>
          <a:p>
            <a:endParaRPr lang="en-GB" dirty="0"/>
          </a:p>
        </p:txBody>
      </p:sp>
    </p:spTree>
    <p:extLst>
      <p:ext uri="{BB962C8B-B14F-4D97-AF65-F5344CB8AC3E}">
        <p14:creationId xmlns:p14="http://schemas.microsoft.com/office/powerpoint/2010/main" val="166017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E4C5-CBC3-486F-BBDB-1240D7856B7C}"/>
              </a:ext>
            </a:extLst>
          </p:cNvPr>
          <p:cNvSpPr>
            <a:spLocks noGrp="1"/>
          </p:cNvSpPr>
          <p:nvPr>
            <p:ph type="title"/>
          </p:nvPr>
        </p:nvSpPr>
        <p:spPr/>
        <p:txBody>
          <a:bodyPr/>
          <a:lstStyle/>
          <a:p>
            <a:r>
              <a:rPr lang="en-GB" dirty="0"/>
              <a:t>Scenario four</a:t>
            </a:r>
          </a:p>
        </p:txBody>
      </p:sp>
      <p:sp>
        <p:nvSpPr>
          <p:cNvPr id="3" name="Content Placeholder 2">
            <a:extLst>
              <a:ext uri="{FF2B5EF4-FFF2-40B4-BE49-F238E27FC236}">
                <a16:creationId xmlns:a16="http://schemas.microsoft.com/office/drawing/2014/main" id="{13C9B7C9-D4C9-47E1-A38F-7EAE55858890}"/>
              </a:ext>
            </a:extLst>
          </p:cNvPr>
          <p:cNvSpPr>
            <a:spLocks noGrp="1"/>
          </p:cNvSpPr>
          <p:nvPr>
            <p:ph idx="1"/>
          </p:nvPr>
        </p:nvSpPr>
        <p:spPr>
          <a:xfrm>
            <a:off x="5181600" y="569066"/>
            <a:ext cx="6248398" cy="2631334"/>
          </a:xfrm>
        </p:spPr>
        <p:txBody>
          <a:bodyPr>
            <a:normAutofit fontScale="77500" lnSpcReduction="20000"/>
          </a:bodyPr>
          <a:lstStyle/>
          <a:p>
            <a:r>
              <a:rPr lang="en-GB" sz="3600" dirty="0"/>
              <a:t>A 12 year old who is allowed to roam around the placement but is accompanied by an adult when she goes outside.</a:t>
            </a:r>
          </a:p>
          <a:p>
            <a:r>
              <a:rPr lang="en-GB" sz="3600" dirty="0"/>
              <a:t>If the placement is next to a very busy road?</a:t>
            </a:r>
          </a:p>
        </p:txBody>
      </p:sp>
      <p:sp>
        <p:nvSpPr>
          <p:cNvPr id="4" name="Rectangle 3">
            <a:extLst>
              <a:ext uri="{FF2B5EF4-FFF2-40B4-BE49-F238E27FC236}">
                <a16:creationId xmlns:a16="http://schemas.microsoft.com/office/drawing/2014/main" id="{B90A66C9-470F-4A27-B285-F6BBE9EF7E80}"/>
              </a:ext>
            </a:extLst>
          </p:cNvPr>
          <p:cNvSpPr/>
          <p:nvPr/>
        </p:nvSpPr>
        <p:spPr>
          <a:xfrm>
            <a:off x="5333998" y="3429000"/>
            <a:ext cx="6096000" cy="2308324"/>
          </a:xfrm>
          <a:prstGeom prst="rect">
            <a:avLst/>
          </a:prstGeom>
        </p:spPr>
        <p:txBody>
          <a:bodyPr>
            <a:spAutoFit/>
          </a:bodyPr>
          <a:lstStyle/>
          <a:p>
            <a:r>
              <a:rPr lang="en-GB" sz="3600" dirty="0"/>
              <a:t>A 16 year old who is allowed to roam around the placement but is accompanied by an adult when she goes outside.</a:t>
            </a:r>
          </a:p>
        </p:txBody>
      </p:sp>
    </p:spTree>
    <p:extLst>
      <p:ext uri="{BB962C8B-B14F-4D97-AF65-F5344CB8AC3E}">
        <p14:creationId xmlns:p14="http://schemas.microsoft.com/office/powerpoint/2010/main" val="13915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E4C5-CBC3-486F-BBDB-1240D7856B7C}"/>
              </a:ext>
            </a:extLst>
          </p:cNvPr>
          <p:cNvSpPr>
            <a:spLocks noGrp="1"/>
          </p:cNvSpPr>
          <p:nvPr>
            <p:ph type="title"/>
          </p:nvPr>
        </p:nvSpPr>
        <p:spPr/>
        <p:txBody>
          <a:bodyPr/>
          <a:lstStyle/>
          <a:p>
            <a:r>
              <a:rPr lang="en-GB" dirty="0"/>
              <a:t>Scenario five</a:t>
            </a:r>
          </a:p>
        </p:txBody>
      </p:sp>
      <p:sp>
        <p:nvSpPr>
          <p:cNvPr id="3" name="Content Placeholder 2">
            <a:extLst>
              <a:ext uri="{FF2B5EF4-FFF2-40B4-BE49-F238E27FC236}">
                <a16:creationId xmlns:a16="http://schemas.microsoft.com/office/drawing/2014/main" id="{13C9B7C9-D4C9-47E1-A38F-7EAE55858890}"/>
              </a:ext>
            </a:extLst>
          </p:cNvPr>
          <p:cNvSpPr>
            <a:spLocks noGrp="1"/>
          </p:cNvSpPr>
          <p:nvPr>
            <p:ph idx="1"/>
          </p:nvPr>
        </p:nvSpPr>
        <p:spPr/>
        <p:txBody>
          <a:bodyPr/>
          <a:lstStyle/>
          <a:p>
            <a:r>
              <a:rPr lang="en-GB" sz="3600" dirty="0"/>
              <a:t>Restraining a 13 year old child when they lash out</a:t>
            </a:r>
          </a:p>
          <a:p>
            <a:r>
              <a:rPr lang="en-GB" sz="3600" dirty="0"/>
              <a:t>Using 2 other people to restrain a 13 year old child when they lash out</a:t>
            </a:r>
          </a:p>
          <a:p>
            <a:endParaRPr lang="en-GB" sz="3600" dirty="0"/>
          </a:p>
          <a:p>
            <a:endParaRPr lang="en-GB" dirty="0"/>
          </a:p>
        </p:txBody>
      </p:sp>
    </p:spTree>
    <p:extLst>
      <p:ext uri="{BB962C8B-B14F-4D97-AF65-F5344CB8AC3E}">
        <p14:creationId xmlns:p14="http://schemas.microsoft.com/office/powerpoint/2010/main" val="129589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693E-7814-4DAE-8AE4-09FCA802CB1F}"/>
              </a:ext>
            </a:extLst>
          </p:cNvPr>
          <p:cNvSpPr>
            <a:spLocks noGrp="1"/>
          </p:cNvSpPr>
          <p:nvPr>
            <p:ph type="title"/>
          </p:nvPr>
        </p:nvSpPr>
        <p:spPr/>
        <p:txBody>
          <a:bodyPr/>
          <a:lstStyle/>
          <a:p>
            <a:r>
              <a:rPr lang="en-GB" dirty="0"/>
              <a:t>Scenario six</a:t>
            </a:r>
          </a:p>
        </p:txBody>
      </p:sp>
      <p:sp>
        <p:nvSpPr>
          <p:cNvPr id="3" name="Content Placeholder 2">
            <a:extLst>
              <a:ext uri="{FF2B5EF4-FFF2-40B4-BE49-F238E27FC236}">
                <a16:creationId xmlns:a16="http://schemas.microsoft.com/office/drawing/2014/main" id="{D1C2C9EE-900E-4830-94D2-1E7AB8EC4CDC}"/>
              </a:ext>
            </a:extLst>
          </p:cNvPr>
          <p:cNvSpPr>
            <a:spLocks noGrp="1"/>
          </p:cNvSpPr>
          <p:nvPr>
            <p:ph idx="1"/>
          </p:nvPr>
        </p:nvSpPr>
        <p:spPr/>
        <p:txBody>
          <a:bodyPr>
            <a:normAutofit/>
          </a:bodyPr>
          <a:lstStyle/>
          <a:p>
            <a:r>
              <a:rPr lang="en-GB" sz="3600" dirty="0"/>
              <a:t>A 14 year old boy who requires 1:1 attention and support.</a:t>
            </a:r>
          </a:p>
          <a:p>
            <a:endParaRPr lang="en-GB" sz="3600" dirty="0"/>
          </a:p>
          <a:p>
            <a:r>
              <a:rPr lang="en-GB" sz="3600" dirty="0"/>
              <a:t>Is that different from 1:1 supervision? </a:t>
            </a:r>
          </a:p>
          <a:p>
            <a:endParaRPr lang="en-GB" sz="3600" dirty="0"/>
          </a:p>
          <a:p>
            <a:r>
              <a:rPr lang="en-GB" sz="3600" dirty="0"/>
              <a:t>Supervision v watchful eye?</a:t>
            </a:r>
          </a:p>
        </p:txBody>
      </p:sp>
    </p:spTree>
    <p:extLst>
      <p:ext uri="{BB962C8B-B14F-4D97-AF65-F5344CB8AC3E}">
        <p14:creationId xmlns:p14="http://schemas.microsoft.com/office/powerpoint/2010/main" val="382149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B429-FF2D-44BA-94D0-0235E317417C}"/>
              </a:ext>
            </a:extLst>
          </p:cNvPr>
          <p:cNvSpPr>
            <a:spLocks noGrp="1"/>
          </p:cNvSpPr>
          <p:nvPr>
            <p:ph type="title"/>
          </p:nvPr>
        </p:nvSpPr>
        <p:spPr/>
        <p:txBody>
          <a:bodyPr/>
          <a:lstStyle/>
          <a:p>
            <a:r>
              <a:rPr lang="en-GB" dirty="0"/>
              <a:t>The point is…</a:t>
            </a:r>
          </a:p>
        </p:txBody>
      </p:sp>
      <p:sp>
        <p:nvSpPr>
          <p:cNvPr id="3" name="Content Placeholder 2">
            <a:extLst>
              <a:ext uri="{FF2B5EF4-FFF2-40B4-BE49-F238E27FC236}">
                <a16:creationId xmlns:a16="http://schemas.microsoft.com/office/drawing/2014/main" id="{3B30253E-9837-4D77-BF43-709FC6FE3628}"/>
              </a:ext>
            </a:extLst>
          </p:cNvPr>
          <p:cNvSpPr>
            <a:spLocks noGrp="1"/>
          </p:cNvSpPr>
          <p:nvPr>
            <p:ph idx="1"/>
          </p:nvPr>
        </p:nvSpPr>
        <p:spPr/>
        <p:txBody>
          <a:bodyPr>
            <a:normAutofit lnSpcReduction="10000"/>
          </a:bodyPr>
          <a:lstStyle/>
          <a:p>
            <a:r>
              <a:rPr lang="en-GB" sz="4000" dirty="0"/>
              <a:t>Each case is </a:t>
            </a:r>
            <a:r>
              <a:rPr lang="en-GB" sz="4000" b="1" dirty="0"/>
              <a:t>highly</a:t>
            </a:r>
            <a:r>
              <a:rPr lang="en-GB" sz="4000" dirty="0"/>
              <a:t> </a:t>
            </a:r>
            <a:r>
              <a:rPr lang="en-GB" sz="4000" b="1" dirty="0"/>
              <a:t>fact specific.</a:t>
            </a:r>
          </a:p>
          <a:p>
            <a:r>
              <a:rPr lang="en-GB" sz="4000" dirty="0"/>
              <a:t>This means you must think critically about the facts of each case.</a:t>
            </a:r>
          </a:p>
          <a:p>
            <a:r>
              <a:rPr lang="en-GB" sz="4000" dirty="0"/>
              <a:t>Does each and every restriction amount to a Deprivation of Liberty?</a:t>
            </a:r>
          </a:p>
        </p:txBody>
      </p:sp>
    </p:spTree>
    <p:extLst>
      <p:ext uri="{BB962C8B-B14F-4D97-AF65-F5344CB8AC3E}">
        <p14:creationId xmlns:p14="http://schemas.microsoft.com/office/powerpoint/2010/main" val="34904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F5AB-7893-445A-AA4C-ED4D66B3C2C8}"/>
              </a:ext>
            </a:extLst>
          </p:cNvPr>
          <p:cNvSpPr>
            <a:spLocks noGrp="1"/>
          </p:cNvSpPr>
          <p:nvPr>
            <p:ph type="title"/>
          </p:nvPr>
        </p:nvSpPr>
        <p:spPr/>
        <p:txBody>
          <a:bodyPr/>
          <a:lstStyle/>
          <a:p>
            <a:r>
              <a:rPr lang="en-GB" dirty="0"/>
              <a:t>If you are unsure…</a:t>
            </a:r>
          </a:p>
        </p:txBody>
      </p:sp>
      <p:sp>
        <p:nvSpPr>
          <p:cNvPr id="3" name="Content Placeholder 2">
            <a:extLst>
              <a:ext uri="{FF2B5EF4-FFF2-40B4-BE49-F238E27FC236}">
                <a16:creationId xmlns:a16="http://schemas.microsoft.com/office/drawing/2014/main" id="{04C10912-98AF-40FD-A8BB-4088756E3CBC}"/>
              </a:ext>
            </a:extLst>
          </p:cNvPr>
          <p:cNvSpPr>
            <a:spLocks noGrp="1"/>
          </p:cNvSpPr>
          <p:nvPr>
            <p:ph idx="1"/>
          </p:nvPr>
        </p:nvSpPr>
        <p:spPr>
          <a:xfrm>
            <a:off x="5181602" y="817882"/>
            <a:ext cx="6248398" cy="5004420"/>
          </a:xfrm>
        </p:spPr>
        <p:txBody>
          <a:bodyPr>
            <a:normAutofit fontScale="77500" lnSpcReduction="20000"/>
          </a:bodyPr>
          <a:lstStyle/>
          <a:p>
            <a:r>
              <a:rPr lang="en-GB" sz="2800" b="1" dirty="0"/>
              <a:t>ALWAYS take advice</a:t>
            </a:r>
          </a:p>
          <a:p>
            <a:r>
              <a:rPr lang="en-GB" sz="2800" b="1" dirty="0"/>
              <a:t>Ask your manager and your legal department</a:t>
            </a:r>
          </a:p>
          <a:p>
            <a:r>
              <a:rPr lang="en-GB" sz="2800" b="1" dirty="0"/>
              <a:t>Seek counsel’s written advice BEFORE MAKING ANY APPLICATION</a:t>
            </a:r>
          </a:p>
          <a:p>
            <a:r>
              <a:rPr lang="en-GB" sz="2800" b="1" dirty="0"/>
              <a:t>To protect </a:t>
            </a:r>
            <a:r>
              <a:rPr lang="en-GB" sz="2800" b="1" u="sng" dirty="0"/>
              <a:t>everybody</a:t>
            </a:r>
            <a:r>
              <a:rPr lang="en-GB" sz="2800" b="1" dirty="0"/>
              <a:t>, make sure you have this advice before you act.</a:t>
            </a:r>
          </a:p>
          <a:p>
            <a:r>
              <a:rPr lang="en-GB" sz="2800" b="1" dirty="0"/>
              <a:t>If in doubt – ASK FOR ADVICE.</a:t>
            </a:r>
          </a:p>
          <a:p>
            <a:r>
              <a:rPr lang="en-GB" sz="4600" b="1" dirty="0">
                <a:solidFill>
                  <a:srgbClr val="FF0000"/>
                </a:solidFill>
              </a:rPr>
              <a:t>The consequences to you and your employer of getting this wrong are serious, so an awareness is vital.</a:t>
            </a:r>
          </a:p>
        </p:txBody>
      </p:sp>
    </p:spTree>
    <p:extLst>
      <p:ext uri="{BB962C8B-B14F-4D97-AF65-F5344CB8AC3E}">
        <p14:creationId xmlns:p14="http://schemas.microsoft.com/office/powerpoint/2010/main" val="410874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AE82-0AC6-483B-8C30-A215A4F6FB56}"/>
              </a:ext>
            </a:extLst>
          </p:cNvPr>
          <p:cNvSpPr>
            <a:spLocks noGrp="1"/>
          </p:cNvSpPr>
          <p:nvPr>
            <p:ph type="title"/>
          </p:nvPr>
        </p:nvSpPr>
        <p:spPr/>
        <p:txBody>
          <a:bodyPr/>
          <a:lstStyle/>
          <a:p>
            <a:r>
              <a:rPr lang="en-GB" dirty="0"/>
              <a:t>Why is this important? </a:t>
            </a:r>
          </a:p>
        </p:txBody>
      </p:sp>
      <p:sp>
        <p:nvSpPr>
          <p:cNvPr id="3" name="Content Placeholder 2">
            <a:extLst>
              <a:ext uri="{FF2B5EF4-FFF2-40B4-BE49-F238E27FC236}">
                <a16:creationId xmlns:a16="http://schemas.microsoft.com/office/drawing/2014/main" id="{B2D31F3F-5F2F-4B6E-AD51-BBEC12469E39}"/>
              </a:ext>
            </a:extLst>
          </p:cNvPr>
          <p:cNvSpPr>
            <a:spLocks noGrp="1"/>
          </p:cNvSpPr>
          <p:nvPr>
            <p:ph idx="1"/>
          </p:nvPr>
        </p:nvSpPr>
        <p:spPr>
          <a:xfrm>
            <a:off x="1141413" y="4343400"/>
            <a:ext cx="9905998" cy="1905000"/>
          </a:xfrm>
        </p:spPr>
        <p:txBody>
          <a:bodyPr/>
          <a:lstStyle/>
          <a:p>
            <a:r>
              <a:rPr lang="en-GB" dirty="0"/>
              <a:t>Professionals within the family justice system are seeing an increasing demand for secure placements for children. </a:t>
            </a:r>
          </a:p>
          <a:p>
            <a:r>
              <a:rPr lang="en-GB" dirty="0"/>
              <a:t>The system is under a considerable amount of strain and there is a huge shortage of secure beds for children who need them </a:t>
            </a:r>
            <a:r>
              <a:rPr lang="en-GB" b="1" dirty="0"/>
              <a:t>on welfare grounds.</a:t>
            </a:r>
            <a:endParaRPr lang="en-GB" dirty="0"/>
          </a:p>
        </p:txBody>
      </p:sp>
      <p:pic>
        <p:nvPicPr>
          <p:cNvPr id="4" name="Picture 3">
            <a:extLst>
              <a:ext uri="{FF2B5EF4-FFF2-40B4-BE49-F238E27FC236}">
                <a16:creationId xmlns:a16="http://schemas.microsoft.com/office/drawing/2014/main" id="{2B861B3F-A80D-4B2F-89EF-429DC9330C26}"/>
              </a:ext>
            </a:extLst>
          </p:cNvPr>
          <p:cNvPicPr>
            <a:picLocks noChangeAspect="1"/>
          </p:cNvPicPr>
          <p:nvPr/>
        </p:nvPicPr>
        <p:blipFill rotWithShape="1">
          <a:blip r:embed="rId2"/>
          <a:srcRect l="12290" t="39758" r="48868" b="44565"/>
          <a:stretch/>
        </p:blipFill>
        <p:spPr>
          <a:xfrm rot="20935912">
            <a:off x="3937654" y="1406467"/>
            <a:ext cx="7768011" cy="2090145"/>
          </a:xfrm>
          <a:prstGeom prst="rect">
            <a:avLst/>
          </a:prstGeom>
        </p:spPr>
      </p:pic>
    </p:spTree>
    <p:extLst>
      <p:ext uri="{BB962C8B-B14F-4D97-AF65-F5344CB8AC3E}">
        <p14:creationId xmlns:p14="http://schemas.microsoft.com/office/powerpoint/2010/main" val="130504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6DDD-F6E5-48A4-9242-8EFC4767C0FC}"/>
              </a:ext>
            </a:extLst>
          </p:cNvPr>
          <p:cNvSpPr>
            <a:spLocks noGrp="1"/>
          </p:cNvSpPr>
          <p:nvPr>
            <p:ph type="title"/>
          </p:nvPr>
        </p:nvSpPr>
        <p:spPr/>
        <p:txBody>
          <a:bodyPr/>
          <a:lstStyle/>
          <a:p>
            <a:r>
              <a:rPr lang="en-GB" dirty="0"/>
              <a:t>Some statistics…</a:t>
            </a:r>
          </a:p>
        </p:txBody>
      </p:sp>
      <p:sp>
        <p:nvSpPr>
          <p:cNvPr id="3" name="Content Placeholder 2">
            <a:extLst>
              <a:ext uri="{FF2B5EF4-FFF2-40B4-BE49-F238E27FC236}">
                <a16:creationId xmlns:a16="http://schemas.microsoft.com/office/drawing/2014/main" id="{583F3E62-8DD1-45EB-A98C-7D97B3023A06}"/>
              </a:ext>
            </a:extLst>
          </p:cNvPr>
          <p:cNvSpPr>
            <a:spLocks noGrp="1"/>
          </p:cNvSpPr>
          <p:nvPr>
            <p:ph idx="1"/>
          </p:nvPr>
        </p:nvSpPr>
        <p:spPr/>
        <p:txBody>
          <a:bodyPr>
            <a:normAutofit lnSpcReduction="10000"/>
          </a:bodyPr>
          <a:lstStyle/>
          <a:p>
            <a:r>
              <a:rPr lang="en-GB" dirty="0"/>
              <a:t>On the </a:t>
            </a:r>
            <a:r>
              <a:rPr lang="en-GB" b="1" dirty="0"/>
              <a:t>2018</a:t>
            </a:r>
            <a:r>
              <a:rPr lang="en-GB" dirty="0"/>
              <a:t> figures by the Department for Education there were </a:t>
            </a:r>
            <a:r>
              <a:rPr lang="en-GB" b="1" dirty="0"/>
              <a:t>255</a:t>
            </a:r>
            <a:r>
              <a:rPr lang="en-GB" dirty="0"/>
              <a:t> approved secure places in England and Wales as of 31 March 2018. </a:t>
            </a:r>
          </a:p>
          <a:p>
            <a:r>
              <a:rPr lang="en-GB" dirty="0"/>
              <a:t>This is an increase of only </a:t>
            </a:r>
            <a:r>
              <a:rPr lang="en-GB" b="1" dirty="0"/>
              <a:t>one</a:t>
            </a:r>
            <a:r>
              <a:rPr lang="en-GB" dirty="0"/>
              <a:t> place since 31 March 2017. </a:t>
            </a:r>
          </a:p>
          <a:p>
            <a:r>
              <a:rPr lang="en-GB" dirty="0"/>
              <a:t>That figure was stable for the previous 3 years, so from 2014 – 2017, there were </a:t>
            </a:r>
            <a:r>
              <a:rPr lang="en-GB" b="1" dirty="0"/>
              <a:t>254 secure beds</a:t>
            </a:r>
            <a:r>
              <a:rPr lang="en-GB" dirty="0"/>
              <a:t> available.</a:t>
            </a:r>
          </a:p>
          <a:p>
            <a:r>
              <a:rPr lang="en-GB" dirty="0"/>
              <a:t>Of these, </a:t>
            </a:r>
            <a:r>
              <a:rPr lang="en-GB" b="1" dirty="0"/>
              <a:t>120 </a:t>
            </a:r>
            <a:r>
              <a:rPr lang="en-GB" dirty="0"/>
              <a:t>were contracted to the Youth Justice Board. </a:t>
            </a:r>
          </a:p>
          <a:p>
            <a:r>
              <a:rPr lang="en-GB" b="1" dirty="0"/>
              <a:t>2016</a:t>
            </a:r>
            <a:r>
              <a:rPr lang="en-GB" dirty="0"/>
              <a:t> was the first year on record where the percentage of children accommodated on a welfare basis surpassed those accommodated by the YJB and the criminal justice system.</a:t>
            </a:r>
          </a:p>
          <a:p>
            <a:r>
              <a:rPr lang="en-GB" dirty="0"/>
              <a:t>Not all are allocated (YJB reserve beds) – 51 were available as of March 2018 </a:t>
            </a:r>
            <a:r>
              <a:rPr lang="en-GB" b="1" dirty="0"/>
              <a:t>however</a:t>
            </a:r>
            <a:r>
              <a:rPr lang="en-GB" dirty="0"/>
              <a:t> all of the welfare beds were taken.  </a:t>
            </a:r>
            <a:endParaRPr lang="en-GB" b="1" dirty="0"/>
          </a:p>
        </p:txBody>
      </p:sp>
    </p:spTree>
    <p:extLst>
      <p:ext uri="{BB962C8B-B14F-4D97-AF65-F5344CB8AC3E}">
        <p14:creationId xmlns:p14="http://schemas.microsoft.com/office/powerpoint/2010/main" val="229225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79500-B50E-4E38-A255-1C09BD019129}"/>
              </a:ext>
            </a:extLst>
          </p:cNvPr>
          <p:cNvSpPr>
            <a:spLocks noGrp="1"/>
          </p:cNvSpPr>
          <p:nvPr>
            <p:ph type="title"/>
          </p:nvPr>
        </p:nvSpPr>
        <p:spPr/>
        <p:txBody>
          <a:bodyPr/>
          <a:lstStyle/>
          <a:p>
            <a:r>
              <a:rPr lang="en-GB" b="1" dirty="0"/>
              <a:t>And it’s becoming a long term problem…</a:t>
            </a:r>
          </a:p>
        </p:txBody>
      </p:sp>
      <p:sp>
        <p:nvSpPr>
          <p:cNvPr id="3" name="Content Placeholder 2">
            <a:extLst>
              <a:ext uri="{FF2B5EF4-FFF2-40B4-BE49-F238E27FC236}">
                <a16:creationId xmlns:a16="http://schemas.microsoft.com/office/drawing/2014/main" id="{F158BB04-91B8-4234-A61B-A9A808F93748}"/>
              </a:ext>
            </a:extLst>
          </p:cNvPr>
          <p:cNvSpPr>
            <a:spLocks noGrp="1"/>
          </p:cNvSpPr>
          <p:nvPr>
            <p:ph idx="1"/>
          </p:nvPr>
        </p:nvSpPr>
        <p:spPr/>
        <p:txBody>
          <a:bodyPr/>
          <a:lstStyle/>
          <a:p>
            <a:r>
              <a:rPr lang="en-GB" sz="4400" dirty="0"/>
              <a:t>As of Summer 2018, 11% of the children accommodated in secure placements had been so for </a:t>
            </a:r>
            <a:r>
              <a:rPr lang="en-GB" sz="4400" b="1" dirty="0"/>
              <a:t>over 12 months.</a:t>
            </a:r>
          </a:p>
          <a:p>
            <a:endParaRPr lang="en-GB" dirty="0"/>
          </a:p>
        </p:txBody>
      </p:sp>
    </p:spTree>
    <p:extLst>
      <p:ext uri="{BB962C8B-B14F-4D97-AF65-F5344CB8AC3E}">
        <p14:creationId xmlns:p14="http://schemas.microsoft.com/office/powerpoint/2010/main" val="303642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AA2F-611A-46A0-A47F-11654345091B}"/>
              </a:ext>
            </a:extLst>
          </p:cNvPr>
          <p:cNvSpPr>
            <a:spLocks noGrp="1"/>
          </p:cNvSpPr>
          <p:nvPr>
            <p:ph type="title"/>
          </p:nvPr>
        </p:nvSpPr>
        <p:spPr/>
        <p:txBody>
          <a:bodyPr/>
          <a:lstStyle/>
          <a:p>
            <a:r>
              <a:rPr lang="en-GB" dirty="0"/>
              <a:t>So when you are a social worker at any level…</a:t>
            </a:r>
          </a:p>
        </p:txBody>
      </p:sp>
      <p:sp>
        <p:nvSpPr>
          <p:cNvPr id="3" name="Content Placeholder 2">
            <a:extLst>
              <a:ext uri="{FF2B5EF4-FFF2-40B4-BE49-F238E27FC236}">
                <a16:creationId xmlns:a16="http://schemas.microsoft.com/office/drawing/2014/main" id="{0B7114CC-61FC-4A36-B57F-4AA94DE761A0}"/>
              </a:ext>
            </a:extLst>
          </p:cNvPr>
          <p:cNvSpPr>
            <a:spLocks noGrp="1"/>
          </p:cNvSpPr>
          <p:nvPr>
            <p:ph idx="1"/>
          </p:nvPr>
        </p:nvSpPr>
        <p:spPr/>
        <p:txBody>
          <a:bodyPr>
            <a:normAutofit/>
          </a:bodyPr>
          <a:lstStyle/>
          <a:p>
            <a:r>
              <a:rPr lang="en-GB" sz="3200" dirty="0"/>
              <a:t>The chances are that you will encounter a case like this.</a:t>
            </a:r>
          </a:p>
          <a:p>
            <a:r>
              <a:rPr lang="en-GB" sz="3200" dirty="0"/>
              <a:t>Need to be able to recognise the sorts of situation that require a secure placement or a DOL.</a:t>
            </a:r>
          </a:p>
        </p:txBody>
      </p:sp>
    </p:spTree>
    <p:extLst>
      <p:ext uri="{BB962C8B-B14F-4D97-AF65-F5344CB8AC3E}">
        <p14:creationId xmlns:p14="http://schemas.microsoft.com/office/powerpoint/2010/main" val="98956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11D9-9C06-4271-BCBD-C049B2856879}"/>
              </a:ext>
            </a:extLst>
          </p:cNvPr>
          <p:cNvSpPr>
            <a:spLocks noGrp="1"/>
          </p:cNvSpPr>
          <p:nvPr>
            <p:ph type="title"/>
          </p:nvPr>
        </p:nvSpPr>
        <p:spPr/>
        <p:txBody>
          <a:bodyPr/>
          <a:lstStyle/>
          <a:p>
            <a:r>
              <a:rPr lang="en-GB" dirty="0"/>
              <a:t>The starting point</a:t>
            </a:r>
          </a:p>
        </p:txBody>
      </p:sp>
      <p:sp>
        <p:nvSpPr>
          <p:cNvPr id="3" name="Content Placeholder 2">
            <a:extLst>
              <a:ext uri="{FF2B5EF4-FFF2-40B4-BE49-F238E27FC236}">
                <a16:creationId xmlns:a16="http://schemas.microsoft.com/office/drawing/2014/main" id="{1CC35A92-B6D9-4CEB-A186-40BAA83C819A}"/>
              </a:ext>
            </a:extLst>
          </p:cNvPr>
          <p:cNvSpPr>
            <a:spLocks noGrp="1"/>
          </p:cNvSpPr>
          <p:nvPr>
            <p:ph idx="1"/>
          </p:nvPr>
        </p:nvSpPr>
        <p:spPr/>
        <p:txBody>
          <a:bodyPr>
            <a:normAutofit/>
          </a:bodyPr>
          <a:lstStyle/>
          <a:p>
            <a:r>
              <a:rPr lang="en-GB" sz="4400" b="1" dirty="0"/>
              <a:t>Everybody has a right to liberty</a:t>
            </a:r>
          </a:p>
          <a:p>
            <a:r>
              <a:rPr lang="en-GB" sz="2400" dirty="0"/>
              <a:t>Starting point is Article 5 ECHR – </a:t>
            </a:r>
            <a:r>
              <a:rPr lang="en-GB" sz="2400" dirty="0">
                <a:effectLst/>
              </a:rPr>
              <a:t>‘Everyone has the right to liberty and security of person. No one shall be deprived of his liberty save in the following cases and in accordance with a procedure prescribed by law…..’</a:t>
            </a:r>
          </a:p>
          <a:p>
            <a:endParaRPr lang="en-GB" dirty="0"/>
          </a:p>
        </p:txBody>
      </p:sp>
    </p:spTree>
    <p:extLst>
      <p:ext uri="{BB962C8B-B14F-4D97-AF65-F5344CB8AC3E}">
        <p14:creationId xmlns:p14="http://schemas.microsoft.com/office/powerpoint/2010/main" val="324348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31EB-4426-4A7D-92A5-2A364DC92A52}"/>
              </a:ext>
            </a:extLst>
          </p:cNvPr>
          <p:cNvSpPr>
            <a:spLocks noGrp="1"/>
          </p:cNvSpPr>
          <p:nvPr>
            <p:ph type="title"/>
          </p:nvPr>
        </p:nvSpPr>
        <p:spPr/>
        <p:txBody>
          <a:bodyPr/>
          <a:lstStyle/>
          <a:p>
            <a:r>
              <a:rPr lang="en-GB" dirty="0"/>
              <a:t>Lawful ways a child may be deprived of her liberty…</a:t>
            </a:r>
          </a:p>
        </p:txBody>
      </p:sp>
      <p:sp>
        <p:nvSpPr>
          <p:cNvPr id="3" name="Content Placeholder 2">
            <a:extLst>
              <a:ext uri="{FF2B5EF4-FFF2-40B4-BE49-F238E27FC236}">
                <a16:creationId xmlns:a16="http://schemas.microsoft.com/office/drawing/2014/main" id="{9100C075-ED01-4BE0-AEC7-73AECA6CE5E4}"/>
              </a:ext>
            </a:extLst>
          </p:cNvPr>
          <p:cNvSpPr>
            <a:spLocks noGrp="1"/>
          </p:cNvSpPr>
          <p:nvPr>
            <p:ph idx="1"/>
          </p:nvPr>
        </p:nvSpPr>
        <p:spPr/>
        <p:txBody>
          <a:bodyPr>
            <a:normAutofit/>
          </a:bodyPr>
          <a:lstStyle/>
          <a:p>
            <a:r>
              <a:rPr lang="en-GB" sz="2400" dirty="0"/>
              <a:t>Secure Accommodation Order – s.25 Children Act 1989</a:t>
            </a:r>
          </a:p>
          <a:p>
            <a:r>
              <a:rPr lang="en-GB" sz="2400" dirty="0"/>
              <a:t>Mental Health Act 1983 (under 16 and suffering from a mental disorder) or Mental Capacity Act 2005 (over 16 and lacking capacity)</a:t>
            </a:r>
          </a:p>
          <a:p>
            <a:r>
              <a:rPr lang="en-GB" sz="2400" dirty="0"/>
              <a:t>Remand provisions of LASPO</a:t>
            </a:r>
          </a:p>
          <a:p>
            <a:r>
              <a:rPr lang="en-GB" sz="2400" dirty="0"/>
              <a:t>Custodial sentence given by a criminal court</a:t>
            </a:r>
          </a:p>
          <a:p>
            <a:r>
              <a:rPr lang="en-GB" sz="2400" dirty="0"/>
              <a:t>Pursuant to a declaration by the High Court</a:t>
            </a:r>
          </a:p>
        </p:txBody>
      </p:sp>
    </p:spTree>
    <p:extLst>
      <p:ext uri="{BB962C8B-B14F-4D97-AF65-F5344CB8AC3E}">
        <p14:creationId xmlns:p14="http://schemas.microsoft.com/office/powerpoint/2010/main" val="105271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383F-6245-46C2-963D-A6F29A39AA74}"/>
              </a:ext>
            </a:extLst>
          </p:cNvPr>
          <p:cNvSpPr>
            <a:spLocks noGrp="1"/>
          </p:cNvSpPr>
          <p:nvPr>
            <p:ph type="title"/>
          </p:nvPr>
        </p:nvSpPr>
        <p:spPr/>
        <p:txBody>
          <a:bodyPr>
            <a:normAutofit/>
          </a:bodyPr>
          <a:lstStyle/>
          <a:p>
            <a:r>
              <a:rPr lang="en-GB" sz="3600" dirty="0"/>
              <a:t>Secure Accommodation</a:t>
            </a:r>
          </a:p>
        </p:txBody>
      </p:sp>
      <p:sp>
        <p:nvSpPr>
          <p:cNvPr id="3" name="Content Placeholder 2">
            <a:extLst>
              <a:ext uri="{FF2B5EF4-FFF2-40B4-BE49-F238E27FC236}">
                <a16:creationId xmlns:a16="http://schemas.microsoft.com/office/drawing/2014/main" id="{03057455-9DDD-4798-BCA0-0EFD7836CD21}"/>
              </a:ext>
            </a:extLst>
          </p:cNvPr>
          <p:cNvSpPr>
            <a:spLocks noGrp="1"/>
          </p:cNvSpPr>
          <p:nvPr>
            <p:ph idx="1"/>
          </p:nvPr>
        </p:nvSpPr>
        <p:spPr>
          <a:xfrm>
            <a:off x="5181600" y="569066"/>
            <a:ext cx="6248398" cy="5736200"/>
          </a:xfrm>
        </p:spPr>
        <p:txBody>
          <a:bodyPr>
            <a:normAutofit fontScale="85000" lnSpcReduction="10000"/>
          </a:bodyPr>
          <a:lstStyle/>
          <a:p>
            <a:pPr lvl="0"/>
            <a:r>
              <a:rPr lang="en-GB" dirty="0"/>
              <a:t>A Court can permit that a child can be placed and/or kept in Secure Accommodation pursuant to s.25 Children Act 1989. </a:t>
            </a:r>
          </a:p>
          <a:p>
            <a:pPr marL="0" indent="0">
              <a:buNone/>
            </a:pPr>
            <a:endParaRPr lang="en-GB" dirty="0"/>
          </a:p>
          <a:p>
            <a:r>
              <a:rPr lang="en-GB" dirty="0"/>
              <a:t>(1) Subject to the following provisions of this section, a child who is being looked after by a local authority in England or Wales may not be placed, and, if placed, may not be kept, in accommodation in England or Scotland provided for the purpose of restricting liberty ('secure accommodation') unless it appears –</a:t>
            </a:r>
          </a:p>
          <a:p>
            <a:r>
              <a:rPr lang="en-GB" dirty="0"/>
              <a:t>(a)     that –</a:t>
            </a:r>
          </a:p>
          <a:p>
            <a:r>
              <a:rPr lang="en-GB" b="1" dirty="0"/>
              <a:t>(if)     he has a history of absconding and is likely to abscond from any other description of accommodation; and</a:t>
            </a:r>
            <a:endParaRPr lang="en-GB" dirty="0"/>
          </a:p>
          <a:p>
            <a:r>
              <a:rPr lang="en-GB" b="1" dirty="0"/>
              <a:t>(ii)     if he absconds, he is likely to suffer significant harm, or</a:t>
            </a:r>
            <a:endParaRPr lang="en-GB" dirty="0"/>
          </a:p>
          <a:p>
            <a:r>
              <a:rPr lang="en-GB" b="1" dirty="0"/>
              <a:t>(b)     that if he is kept in any other description of accommodation he is likely to injure himself or other persons.</a:t>
            </a:r>
          </a:p>
          <a:p>
            <a:pPr marL="0" indent="0">
              <a:buNone/>
            </a:pPr>
            <a:endParaRPr lang="en-GB" dirty="0"/>
          </a:p>
          <a:p>
            <a:r>
              <a:rPr lang="en-GB" dirty="0"/>
              <a:t>Initial period of 3 months, with 6 month extensions after that.</a:t>
            </a:r>
          </a:p>
          <a:p>
            <a:r>
              <a:rPr lang="en-GB" dirty="0"/>
              <a:t>Directors orders – 72 hours if urgent.</a:t>
            </a:r>
          </a:p>
        </p:txBody>
      </p:sp>
    </p:spTree>
    <p:extLst>
      <p:ext uri="{BB962C8B-B14F-4D97-AF65-F5344CB8AC3E}">
        <p14:creationId xmlns:p14="http://schemas.microsoft.com/office/powerpoint/2010/main" val="1513326746"/>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TM10001103[[fn=Headlines]]</Template>
  <TotalTime>0</TotalTime>
  <Words>1698</Words>
  <Application>Microsoft Office PowerPoint</Application>
  <PresentationFormat>Widescreen</PresentationFormat>
  <Paragraphs>126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Schoolbook</vt:lpstr>
      <vt:lpstr>Corbel</vt:lpstr>
      <vt:lpstr>Headlines</vt:lpstr>
      <vt:lpstr>Children and Deprivation of Liberty</vt:lpstr>
      <vt:lpstr>When might you want to deprive a child of their liberty?</vt:lpstr>
      <vt:lpstr>Why is this important? </vt:lpstr>
      <vt:lpstr>Some statistics…</vt:lpstr>
      <vt:lpstr>And it’s becoming a long term problem…</vt:lpstr>
      <vt:lpstr>So when you are a social worker at any level…</vt:lpstr>
      <vt:lpstr>The starting point</vt:lpstr>
      <vt:lpstr>Lawful ways a child may be deprived of her liberty…</vt:lpstr>
      <vt:lpstr>Secure Accommodation</vt:lpstr>
      <vt:lpstr>SAO’s…</vt:lpstr>
      <vt:lpstr>Deprivation of Liberty</vt:lpstr>
      <vt:lpstr>When is a DOL a DOL?</vt:lpstr>
      <vt:lpstr>What does this actually mean?</vt:lpstr>
      <vt:lpstr>A deprivation of liberty v normal parental control</vt:lpstr>
      <vt:lpstr>Why is authorisation important?</vt:lpstr>
      <vt:lpstr>Why is this important?</vt:lpstr>
      <vt:lpstr>The question is…</vt:lpstr>
      <vt:lpstr>Re A-F</vt:lpstr>
      <vt:lpstr>How is it made?</vt:lpstr>
      <vt:lpstr>Is it always required to restrain a child in care?</vt:lpstr>
      <vt:lpstr>Scenario one</vt:lpstr>
      <vt:lpstr>Scenario two</vt:lpstr>
      <vt:lpstr>Scenario three</vt:lpstr>
      <vt:lpstr>Scenario four</vt:lpstr>
      <vt:lpstr>Scenario five</vt:lpstr>
      <vt:lpstr>Scenario six</vt:lpstr>
      <vt:lpstr>The point is…</vt:lpstr>
      <vt:lpstr>If you are unsure…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Deprivation of Liberty</dc:title>
  <dc:creator>Jack Stephen Harrison</dc:creator>
  <cp:lastModifiedBy>Jack Stephen Harrison</cp:lastModifiedBy>
  <cp:revision>33</cp:revision>
  <cp:lastPrinted>2019-09-05T22:01:57Z</cp:lastPrinted>
  <dcterms:created xsi:type="dcterms:W3CDTF">2019-09-04T14:05:57Z</dcterms:created>
  <dcterms:modified xsi:type="dcterms:W3CDTF">2019-09-05T22:02:28Z</dcterms:modified>
</cp:coreProperties>
</file>