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8"/>
  </p:notesMasterIdLst>
  <p:sldIdLst>
    <p:sldId id="256" r:id="rId2"/>
    <p:sldId id="257" r:id="rId3"/>
    <p:sldId id="269" r:id="rId4"/>
    <p:sldId id="267" r:id="rId5"/>
    <p:sldId id="259" r:id="rId6"/>
    <p:sldId id="260" r:id="rId7"/>
    <p:sldId id="270" r:id="rId8"/>
    <p:sldId id="268" r:id="rId9"/>
    <p:sldId id="261" r:id="rId10"/>
    <p:sldId id="272" r:id="rId11"/>
    <p:sldId id="258" r:id="rId12"/>
    <p:sldId id="273" r:id="rId13"/>
    <p:sldId id="271" r:id="rId14"/>
    <p:sldId id="262" r:id="rId15"/>
    <p:sldId id="26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0"/>
  </p:normalViewPr>
  <p:slideViewPr>
    <p:cSldViewPr snapToGrid="0" snapToObjects="1">
      <p:cViewPr varScale="1">
        <p:scale>
          <a:sx n="109" d="100"/>
          <a:sy n="109" d="100"/>
        </p:scale>
        <p:origin x="6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F7D12-829C-B848-B784-08D5E401A759}" type="datetimeFigureOut">
              <a:rPr lang="en-US" smtClean="0"/>
              <a:t>10/29/19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F6638-F08B-4C4F-B21D-6F3D4548F754}" type="slidenum">
              <a:rPr lang="en-US" smtClean="0"/>
              <a:t>‹#›</a:t>
            </a:fld>
            <a:endParaRPr lang="en-US"/>
          </a:p>
        </p:txBody>
      </p:sp>
    </p:spTree>
    <p:extLst>
      <p:ext uri="{BB962C8B-B14F-4D97-AF65-F5344CB8AC3E}">
        <p14:creationId xmlns:p14="http://schemas.microsoft.com/office/powerpoint/2010/main" val="1287842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eguardian.com/society/2016/nov/24/uk-rise-neets-not-in-education-employment-or-training-brexi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AF6638-F08B-4C4F-B21D-6F3D4548F754}" type="slidenum">
              <a:rPr lang="en-US" smtClean="0"/>
              <a:t>1</a:t>
            </a:fld>
            <a:endParaRPr lang="en-US"/>
          </a:p>
        </p:txBody>
      </p:sp>
    </p:spTree>
    <p:extLst>
      <p:ext uri="{BB962C8B-B14F-4D97-AF65-F5344CB8AC3E}">
        <p14:creationId xmlns:p14="http://schemas.microsoft.com/office/powerpoint/2010/main" val="47867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limited to that which is in the public sector domain - not expanded to like for like across whole populations – so for example a persons housing situation/rent arrears - will record someone in social housing but not necessarily someone with a mortgage –</a:t>
            </a:r>
          </a:p>
          <a:p>
            <a:endParaRPr lang="en-US" dirty="0"/>
          </a:p>
          <a:p>
            <a:r>
              <a:rPr lang="en-US" dirty="0" err="1"/>
              <a:t>Liklihood</a:t>
            </a:r>
            <a:r>
              <a:rPr lang="en-US" dirty="0"/>
              <a:t> of better off children not being included / does this mean they are less likely to experience child abuse and neglect? </a:t>
            </a:r>
          </a:p>
          <a:p>
            <a:r>
              <a:rPr lang="en-GB" sz="1200" b="0" i="0" kern="1200" dirty="0">
                <a:solidFill>
                  <a:schemeClr val="tx1"/>
                </a:solidFill>
                <a:effectLst/>
                <a:latin typeface="+mn-lt"/>
                <a:ea typeface="+mn-ea"/>
                <a:cs typeface="+mn-cs"/>
              </a:rPr>
              <a:t>Hackney council in east London has dropped </a:t>
            </a:r>
            <a:r>
              <a:rPr lang="en-GB" sz="1200" b="0" i="0" kern="1200" dirty="0" err="1">
                <a:solidFill>
                  <a:schemeClr val="tx1"/>
                </a:solidFill>
                <a:effectLst/>
                <a:latin typeface="+mn-lt"/>
                <a:ea typeface="+mn-ea"/>
                <a:cs typeface="+mn-cs"/>
              </a:rPr>
              <a:t>Xantura</a:t>
            </a:r>
            <a:r>
              <a:rPr lang="en-GB" sz="1200" b="0" i="0" kern="1200" dirty="0">
                <a:solidFill>
                  <a:schemeClr val="tx1"/>
                </a:solidFill>
                <a:effectLst/>
                <a:latin typeface="+mn-lt"/>
                <a:ea typeface="+mn-ea"/>
                <a:cs typeface="+mn-cs"/>
              </a:rPr>
              <a:t>, another company, from a project to predict child abuse and intervene / Sunderland no longer using </a:t>
            </a:r>
            <a:r>
              <a:rPr lang="en-GB" sz="1200" b="0" i="0" kern="1200" dirty="0" err="1">
                <a:solidFill>
                  <a:schemeClr val="tx1"/>
                </a:solidFill>
                <a:effectLst/>
                <a:latin typeface="+mn-lt"/>
                <a:ea typeface="+mn-ea"/>
                <a:cs typeface="+mn-cs"/>
              </a:rPr>
              <a:t>Plantir</a:t>
            </a:r>
            <a:r>
              <a:rPr lang="en-GB" sz="1200" b="0" i="0" kern="1200" dirty="0">
                <a:solidFill>
                  <a:schemeClr val="tx1"/>
                </a:solidFill>
                <a:effectLst/>
                <a:latin typeface="+mn-lt"/>
                <a:ea typeface="+mn-ea"/>
                <a:cs typeface="+mn-cs"/>
              </a:rPr>
              <a:t> (connected to TF programme)</a:t>
            </a:r>
          </a:p>
          <a:p>
            <a:endParaRPr lang="en-GB" sz="1200" b="0"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right to be treated as an individual is threatened when statistical risk is based on a group categorisation, and the rights of families to understand and participate in the decisions made about them is difficult when they have not consented to data linkage”</a:t>
            </a:r>
            <a:r>
              <a:rPr lang="en-GB" dirty="0">
                <a:effectLst/>
              </a:rPr>
              <a:t>  (</a:t>
            </a:r>
            <a:r>
              <a:rPr lang="en-GB" dirty="0" err="1">
                <a:effectLst/>
              </a:rPr>
              <a:t>Keddell</a:t>
            </a:r>
            <a:r>
              <a:rPr lang="en-GB" dirty="0">
                <a:effectLst/>
              </a:rPr>
              <a:t>, 2019) </a:t>
            </a:r>
            <a:endParaRPr lang="en-US" dirty="0"/>
          </a:p>
          <a:p>
            <a:endParaRPr lang="en-US" dirty="0"/>
          </a:p>
        </p:txBody>
      </p:sp>
      <p:sp>
        <p:nvSpPr>
          <p:cNvPr id="4" name="Slide Number Placeholder 3"/>
          <p:cNvSpPr>
            <a:spLocks noGrp="1"/>
          </p:cNvSpPr>
          <p:nvPr>
            <p:ph type="sldNum" sz="quarter" idx="5"/>
          </p:nvPr>
        </p:nvSpPr>
        <p:spPr/>
        <p:txBody>
          <a:bodyPr/>
          <a:lstStyle/>
          <a:p>
            <a:fld id="{AFAF6638-F08B-4C4F-B21D-6F3D4548F754}" type="slidenum">
              <a:rPr lang="en-US" smtClean="0"/>
              <a:t>10</a:t>
            </a:fld>
            <a:endParaRPr lang="en-US"/>
          </a:p>
        </p:txBody>
      </p:sp>
    </p:spTree>
    <p:extLst>
      <p:ext uri="{BB962C8B-B14F-4D97-AF65-F5344CB8AC3E}">
        <p14:creationId xmlns:p14="http://schemas.microsoft.com/office/powerpoint/2010/main" val="3882920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“because of the relative deprivation and powerlessness of many welfare recipients, conditions, demands and forms of intrusiveness are imposed that would never have been accepted if they had instead been piloted in programs applicable to better-off members of the community.” Alston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the starting point should be on how existing or even expanded welfare budgets could be transformed through technology to ensure a higher standard of living for the vulnerable and disadvantaged, to devise new ways of caring for those who have been left behind</a:t>
            </a:r>
            <a:r>
              <a:rPr lang="en-GB"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FAF6638-F08B-4C4F-B21D-6F3D4548F754}" type="slidenum">
              <a:rPr lang="en-US" smtClean="0"/>
              <a:t>11</a:t>
            </a:fld>
            <a:endParaRPr lang="en-US"/>
          </a:p>
        </p:txBody>
      </p:sp>
    </p:spTree>
    <p:extLst>
      <p:ext uri="{BB962C8B-B14F-4D97-AF65-F5344CB8AC3E}">
        <p14:creationId xmlns:p14="http://schemas.microsoft.com/office/powerpoint/2010/main" val="3870075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Boris Johnson Speech  - 24</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September 2019 United Nations </a:t>
            </a:r>
          </a:p>
          <a:p>
            <a:endParaRPr lang="en-US" dirty="0"/>
          </a:p>
        </p:txBody>
      </p:sp>
      <p:sp>
        <p:nvSpPr>
          <p:cNvPr id="4" name="Slide Number Placeholder 3"/>
          <p:cNvSpPr>
            <a:spLocks noGrp="1"/>
          </p:cNvSpPr>
          <p:nvPr>
            <p:ph type="sldNum" sz="quarter" idx="5"/>
          </p:nvPr>
        </p:nvSpPr>
        <p:spPr/>
        <p:txBody>
          <a:bodyPr/>
          <a:lstStyle/>
          <a:p>
            <a:fld id="{AFAF6638-F08B-4C4F-B21D-6F3D4548F754}" type="slidenum">
              <a:rPr lang="en-US" smtClean="0"/>
              <a:t>12</a:t>
            </a:fld>
            <a:endParaRPr lang="en-US"/>
          </a:p>
        </p:txBody>
      </p:sp>
    </p:spTree>
    <p:extLst>
      <p:ext uri="{BB962C8B-B14F-4D97-AF65-F5344CB8AC3E}">
        <p14:creationId xmlns:p14="http://schemas.microsoft.com/office/powerpoint/2010/main" val="303733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aspects valued by young people included: confidentiality, clear information, explanations and advice, being listened to, kindness, sympathy and caring, competence/experience and not being patronised. Young people disliked feeling intruded upon, and being interrogated as a source of evidence</a:t>
            </a:r>
          </a:p>
          <a:p>
            <a:endParaRPr lang="en-GB" dirty="0"/>
          </a:p>
          <a:p>
            <a:r>
              <a:rPr lang="en-GB" dirty="0" err="1"/>
              <a:t>Socialwork</a:t>
            </a:r>
            <a:r>
              <a:rPr lang="en-GB" dirty="0"/>
              <a:t> </a:t>
            </a:r>
            <a:r>
              <a:rPr lang="en-GB" dirty="0" err="1"/>
              <a:t>egland</a:t>
            </a:r>
            <a:r>
              <a:rPr lang="en-GB" dirty="0"/>
              <a:t> – second </a:t>
            </a:r>
            <a:r>
              <a:rPr lang="en-GB" dirty="0" err="1"/>
              <a:t>prifesisonal</a:t>
            </a:r>
            <a:r>
              <a:rPr lang="en-GB" dirty="0"/>
              <a:t> standard is establish and maintain the trust and confidence of people </a:t>
            </a:r>
            <a:endParaRPr lang="en-US" dirty="0"/>
          </a:p>
        </p:txBody>
      </p:sp>
      <p:sp>
        <p:nvSpPr>
          <p:cNvPr id="4" name="Slide Number Placeholder 3"/>
          <p:cNvSpPr>
            <a:spLocks noGrp="1"/>
          </p:cNvSpPr>
          <p:nvPr>
            <p:ph type="sldNum" sz="quarter" idx="5"/>
          </p:nvPr>
        </p:nvSpPr>
        <p:spPr/>
        <p:txBody>
          <a:bodyPr/>
          <a:lstStyle/>
          <a:p>
            <a:fld id="{AFAF6638-F08B-4C4F-B21D-6F3D4548F754}" type="slidenum">
              <a:rPr lang="en-US" smtClean="0"/>
              <a:t>13</a:t>
            </a:fld>
            <a:endParaRPr lang="en-US"/>
          </a:p>
        </p:txBody>
      </p:sp>
    </p:spTree>
    <p:extLst>
      <p:ext uri="{BB962C8B-B14F-4D97-AF65-F5344CB8AC3E}">
        <p14:creationId xmlns:p14="http://schemas.microsoft.com/office/powerpoint/2010/main" val="4251737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Puase</a:t>
            </a:r>
            <a:r>
              <a:rPr lang="en-US" dirty="0"/>
              <a:t>, </a:t>
            </a:r>
            <a:r>
              <a:rPr lang="en-US" dirty="0" err="1"/>
              <a:t>sto</a:t>
            </a:r>
            <a:r>
              <a:rPr lang="en-US" dirty="0"/>
              <a:t>, think </a:t>
            </a:r>
          </a:p>
          <a:p>
            <a:r>
              <a:rPr lang="en-US" dirty="0"/>
              <a:t>SCIE digital capabilities report published last week </a:t>
            </a:r>
          </a:p>
        </p:txBody>
      </p:sp>
      <p:sp>
        <p:nvSpPr>
          <p:cNvPr id="4" name="Slide Number Placeholder 3"/>
          <p:cNvSpPr>
            <a:spLocks noGrp="1"/>
          </p:cNvSpPr>
          <p:nvPr>
            <p:ph type="sldNum" sz="quarter" idx="5"/>
          </p:nvPr>
        </p:nvSpPr>
        <p:spPr/>
        <p:txBody>
          <a:bodyPr/>
          <a:lstStyle/>
          <a:p>
            <a:fld id="{AFAF6638-F08B-4C4F-B21D-6F3D4548F754}" type="slidenum">
              <a:rPr lang="en-US" smtClean="0"/>
              <a:t>14</a:t>
            </a:fld>
            <a:endParaRPr lang="en-US"/>
          </a:p>
        </p:txBody>
      </p:sp>
    </p:spTree>
    <p:extLst>
      <p:ext uri="{BB962C8B-B14F-4D97-AF65-F5344CB8AC3E}">
        <p14:creationId xmlns:p14="http://schemas.microsoft.com/office/powerpoint/2010/main" val="1892551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AF6638-F08B-4C4F-B21D-6F3D4548F754}" type="slidenum">
              <a:rPr lang="en-US" smtClean="0"/>
              <a:t>15</a:t>
            </a:fld>
            <a:endParaRPr lang="en-US"/>
          </a:p>
        </p:txBody>
      </p:sp>
    </p:spTree>
    <p:extLst>
      <p:ext uri="{BB962C8B-B14F-4D97-AF65-F5344CB8AC3E}">
        <p14:creationId xmlns:p14="http://schemas.microsoft.com/office/powerpoint/2010/main" val="353300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global phenomena, of computerized systems that connects people and information through networked computers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dirty="0"/>
              <a:t>Manuel Castells - pervasive’ change through new and pre-</a:t>
            </a:r>
            <a:r>
              <a:rPr lang="en-US" dirty="0" err="1"/>
              <a:t>exisiting</a:t>
            </a:r>
            <a:r>
              <a:rPr lang="en-US" dirty="0"/>
              <a:t> organized and structured global social networks and institution</a:t>
            </a:r>
          </a:p>
          <a:p>
            <a:r>
              <a:rPr lang="en-US" dirty="0"/>
              <a:t>Risk – concern with missing something, efforts to create more certainty, creating efficiencies if we can we should? </a:t>
            </a:r>
          </a:p>
          <a:p>
            <a:endParaRPr lang="en-US" dirty="0"/>
          </a:p>
        </p:txBody>
      </p:sp>
      <p:sp>
        <p:nvSpPr>
          <p:cNvPr id="4" name="Slide Number Placeholder 3"/>
          <p:cNvSpPr>
            <a:spLocks noGrp="1"/>
          </p:cNvSpPr>
          <p:nvPr>
            <p:ph type="sldNum" sz="quarter" idx="5"/>
          </p:nvPr>
        </p:nvSpPr>
        <p:spPr/>
        <p:txBody>
          <a:bodyPr/>
          <a:lstStyle/>
          <a:p>
            <a:fld id="{AFAF6638-F08B-4C4F-B21D-6F3D4548F754}" type="slidenum">
              <a:rPr lang="en-US" smtClean="0"/>
              <a:t>2</a:t>
            </a:fld>
            <a:endParaRPr lang="en-US"/>
          </a:p>
        </p:txBody>
      </p:sp>
    </p:spTree>
    <p:extLst>
      <p:ext uri="{BB962C8B-B14F-4D97-AF65-F5344CB8AC3E}">
        <p14:creationId xmlns:p14="http://schemas.microsoft.com/office/powerpoint/2010/main" val="117069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ensure we connect and stay responsible to the human-ness of data  and real lives behind the information or data we encounter in practice? </a:t>
            </a:r>
          </a:p>
          <a:p>
            <a:r>
              <a:rPr lang="en-US" dirty="0"/>
              <a:t>How do we ensure we are looking beyond The ‘</a:t>
            </a:r>
            <a:r>
              <a:rPr lang="en-US" dirty="0" err="1"/>
              <a:t>Datafied</a:t>
            </a:r>
            <a:r>
              <a:rPr lang="en-US" dirty="0"/>
              <a:t>’ child (Lupton, 2018) – sum parts of quantified data and information from in utero ‘l</a:t>
            </a:r>
            <a:r>
              <a:rPr lang="en-GB" sz="1200" b="0" i="0" kern="1200" dirty="0" err="1">
                <a:solidFill>
                  <a:schemeClr val="tx1"/>
                </a:solidFill>
                <a:effectLst/>
                <a:latin typeface="+mn-lt"/>
                <a:ea typeface="+mn-ea"/>
                <a:cs typeface="+mn-cs"/>
              </a:rPr>
              <a:t>ittle</a:t>
            </a:r>
            <a:r>
              <a:rPr lang="en-GB" sz="1200" b="0" i="0" kern="1200" dirty="0">
                <a:solidFill>
                  <a:schemeClr val="tx1"/>
                </a:solidFill>
                <a:effectLst/>
                <a:latin typeface="+mn-lt"/>
                <a:ea typeface="+mn-ea"/>
                <a:cs typeface="+mn-cs"/>
              </a:rPr>
              <a:t> evidence that specific instruments to safeguard children’s rights in relation to dataveillance have been developed or implemented </a:t>
            </a:r>
          </a:p>
          <a:p>
            <a:r>
              <a:rPr lang="en-GB" sz="1200" b="0" i="0" kern="1200" dirty="0" err="1">
                <a:solidFill>
                  <a:schemeClr val="tx1"/>
                </a:solidFill>
                <a:effectLst/>
                <a:latin typeface="+mn-lt"/>
                <a:ea typeface="+mn-ea"/>
                <a:cs typeface="+mn-cs"/>
              </a:rPr>
              <a:t>Childrens</a:t>
            </a:r>
            <a:r>
              <a:rPr lang="en-GB" sz="1200" b="0" i="0" kern="1200" dirty="0">
                <a:solidFill>
                  <a:schemeClr val="tx1"/>
                </a:solidFill>
                <a:effectLst/>
                <a:latin typeface="+mn-lt"/>
                <a:ea typeface="+mn-ea"/>
                <a:cs typeface="+mn-cs"/>
              </a:rPr>
              <a:t> commissioner ? Livingstone 2018,  noted two observations and concerns  - three sites of data generation…this especially the case for children who are subject to welfare support, child protection, and care proceedings. </a:t>
            </a:r>
            <a:endParaRPr lang="en-US" dirty="0"/>
          </a:p>
        </p:txBody>
      </p:sp>
      <p:sp>
        <p:nvSpPr>
          <p:cNvPr id="4" name="Slide Number Placeholder 3"/>
          <p:cNvSpPr>
            <a:spLocks noGrp="1"/>
          </p:cNvSpPr>
          <p:nvPr>
            <p:ph type="sldNum" sz="quarter" idx="5"/>
          </p:nvPr>
        </p:nvSpPr>
        <p:spPr/>
        <p:txBody>
          <a:bodyPr/>
          <a:lstStyle/>
          <a:p>
            <a:fld id="{AFAF6638-F08B-4C4F-B21D-6F3D4548F754}" type="slidenum">
              <a:rPr lang="en-US" smtClean="0"/>
              <a:t>3</a:t>
            </a:fld>
            <a:endParaRPr lang="en-US"/>
          </a:p>
        </p:txBody>
      </p:sp>
    </p:spTree>
    <p:extLst>
      <p:ext uri="{BB962C8B-B14F-4D97-AF65-F5344CB8AC3E}">
        <p14:creationId xmlns:p14="http://schemas.microsoft.com/office/powerpoint/2010/main" val="185140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 people we are working with have lived their entire lives within a networked society –parents, carers, all making records of children – facial technology and data trails will mean this endures. </a:t>
            </a:r>
          </a:p>
          <a:p>
            <a:r>
              <a:rPr lang="en-US" dirty="0" err="1"/>
              <a:t>Spreadability</a:t>
            </a:r>
            <a:r>
              <a:rPr lang="en-US" dirty="0"/>
              <a:t>, searchability, persistence, visibility – all affordances of online identities (</a:t>
            </a:r>
            <a:r>
              <a:rPr lang="en-US" dirty="0" err="1"/>
              <a:t>boyd</a:t>
            </a:r>
            <a:r>
              <a:rPr lang="en-US" dirty="0"/>
              <a:t>, 2014)</a:t>
            </a:r>
          </a:p>
          <a:p>
            <a:r>
              <a:rPr lang="en-US" dirty="0"/>
              <a:t>all their official personal information is likely to be based within electronic records. </a:t>
            </a:r>
          </a:p>
          <a:p>
            <a:r>
              <a:rPr lang="en-US" dirty="0"/>
              <a:t>Concern about where and how this information will be used in the future? Livingstone </a:t>
            </a:r>
          </a:p>
          <a:p>
            <a:r>
              <a:rPr lang="en-US" dirty="0"/>
              <a:t>Self authored information by families, and information created by universal services, data recorded, generated and </a:t>
            </a:r>
            <a:r>
              <a:rPr lang="en-US" dirty="0" err="1"/>
              <a:t>analysed</a:t>
            </a:r>
            <a:r>
              <a:rPr lang="en-US" dirty="0"/>
              <a:t> by complex computerized networks</a:t>
            </a:r>
          </a:p>
        </p:txBody>
      </p:sp>
      <p:sp>
        <p:nvSpPr>
          <p:cNvPr id="4" name="Slide Number Placeholder 3"/>
          <p:cNvSpPr>
            <a:spLocks noGrp="1"/>
          </p:cNvSpPr>
          <p:nvPr>
            <p:ph type="sldNum" sz="quarter" idx="5"/>
          </p:nvPr>
        </p:nvSpPr>
        <p:spPr/>
        <p:txBody>
          <a:bodyPr/>
          <a:lstStyle/>
          <a:p>
            <a:fld id="{AFAF6638-F08B-4C4F-B21D-6F3D4548F754}" type="slidenum">
              <a:rPr lang="en-US" smtClean="0"/>
              <a:t>4</a:t>
            </a:fld>
            <a:endParaRPr lang="en-US"/>
          </a:p>
        </p:txBody>
      </p:sp>
    </p:spTree>
    <p:extLst>
      <p:ext uri="{BB962C8B-B14F-4D97-AF65-F5344CB8AC3E}">
        <p14:creationId xmlns:p14="http://schemas.microsoft.com/office/powerpoint/2010/main" val="290562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Twos areas to explore – of interest to lawyers and social workers working in the areas of child protection and public and private care proceedings </a:t>
            </a:r>
          </a:p>
        </p:txBody>
      </p:sp>
      <p:sp>
        <p:nvSpPr>
          <p:cNvPr id="4" name="Slide Number Placeholder 3"/>
          <p:cNvSpPr>
            <a:spLocks noGrp="1"/>
          </p:cNvSpPr>
          <p:nvPr>
            <p:ph type="sldNum" sz="quarter" idx="5"/>
          </p:nvPr>
        </p:nvSpPr>
        <p:spPr/>
        <p:txBody>
          <a:bodyPr/>
          <a:lstStyle/>
          <a:p>
            <a:fld id="{AFAF6638-F08B-4C4F-B21D-6F3D4548F754}" type="slidenum">
              <a:rPr lang="en-US" smtClean="0"/>
              <a:t>5</a:t>
            </a:fld>
            <a:endParaRPr lang="en-US"/>
          </a:p>
        </p:txBody>
      </p:sp>
    </p:spTree>
    <p:extLst>
      <p:ext uri="{BB962C8B-B14F-4D97-AF65-F5344CB8AC3E}">
        <p14:creationId xmlns:p14="http://schemas.microsoft.com/office/powerpoint/2010/main" val="267514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Cooner</a:t>
            </a:r>
            <a:r>
              <a:rPr lang="en-US" dirty="0"/>
              <a:t> and </a:t>
            </a:r>
            <a:r>
              <a:rPr lang="en-US" dirty="0" err="1"/>
              <a:t>Beddoe</a:t>
            </a:r>
            <a:r>
              <a:rPr lang="en-US" dirty="0"/>
              <a:t> (2018)  summarized the ethical issues arising from their research of social work practices where families </a:t>
            </a:r>
            <a:r>
              <a:rPr lang="en-US" dirty="0" err="1"/>
              <a:t>facebook</a:t>
            </a:r>
            <a:r>
              <a:rPr lang="en-US" dirty="0"/>
              <a:t> profiles were looked at as part of child protection work…(assessment and plans) – ethical position  between Utilitarian, Kantian and balanced rights based approach –</a:t>
            </a:r>
          </a:p>
          <a:p>
            <a:r>
              <a:rPr lang="en-US" dirty="0"/>
              <a:t>Clear need to be open to any avenues of information that may demonstrate there is risk to a child – how do we </a:t>
            </a:r>
            <a:r>
              <a:rPr lang="en-US" dirty="0" err="1"/>
              <a:t>formalise</a:t>
            </a:r>
            <a:r>
              <a:rPr lang="en-US" dirty="0"/>
              <a:t> this? </a:t>
            </a:r>
          </a:p>
          <a:p>
            <a:r>
              <a:rPr lang="en-US" dirty="0"/>
              <a:t>Cross transfer of data and connectivity – linking of connected emails via Facebook Algorithms. How do we do this checking activity while maintain professional boundaries. </a:t>
            </a:r>
          </a:p>
          <a:p>
            <a:r>
              <a:rPr lang="en-US" dirty="0"/>
              <a:t>ASYE/students reports back – using this for over 18 months – variety of responses (even within LA”s – what explicit social media policy do you have in relation to this? How does this translate within wider practice frameworks – value base of practice?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Surveillance is covert if, and only if, it is carried out in a manner calculated to ensure that any person who are subject to the surveillance are unaware that it is or may be taking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In deciding whether online surveillance should be regarded as covert, consideration should be given to the likelihood of the subject(s) knowing that the surveillance is or may be taking place. Use of the internet itself may be considered as adopting a surveillance technique calculated to ensure that the subject is unaware of it, even if 19 no further steps are taken to conceal the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Is consideration for RIPA application made or considered at key points of child protection investigations or planning?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Is it </a:t>
            </a:r>
            <a:r>
              <a:rPr lang="en-GB" sz="1200" b="1" kern="1200" dirty="0" err="1">
                <a:solidFill>
                  <a:schemeClr val="tx1"/>
                </a:solidFill>
                <a:effectLst/>
                <a:latin typeface="+mn-lt"/>
                <a:ea typeface="+mn-ea"/>
                <a:cs typeface="+mn-cs"/>
              </a:rPr>
              <a:t>explicity</a:t>
            </a:r>
            <a:r>
              <a:rPr lang="en-GB" sz="1200" b="1" kern="1200" dirty="0">
                <a:solidFill>
                  <a:schemeClr val="tx1"/>
                </a:solidFill>
                <a:effectLst/>
                <a:latin typeface="+mn-lt"/>
                <a:ea typeface="+mn-ea"/>
                <a:cs typeface="+mn-cs"/>
              </a:rPr>
              <a:t> stated this may take place as part of social work enquiries? If not, why not? – RIPA permission can be granted in incidences of detecting crime and public safety </a:t>
            </a:r>
            <a:endParaRPr lang="en-GB" sz="1200" kern="1200" dirty="0">
              <a:solidFill>
                <a:schemeClr val="tx1"/>
              </a:solidFill>
              <a:effectLst/>
              <a:latin typeface="+mn-lt"/>
              <a:ea typeface="+mn-ea"/>
              <a:cs typeface="+mn-cs"/>
            </a:endParaRPr>
          </a:p>
          <a:p>
            <a:endParaRPr lang="en-US" dirty="0"/>
          </a:p>
          <a:p>
            <a:endParaRPr lang="en-US" dirty="0"/>
          </a:p>
          <a:p>
            <a:r>
              <a:rPr lang="en-US" dirty="0"/>
              <a:t>PCFSW network </a:t>
            </a:r>
            <a:r>
              <a:rPr lang="en-US" dirty="0" err="1"/>
              <a:t>Cafcass</a:t>
            </a:r>
            <a:r>
              <a:rPr lang="en-US" dirty="0"/>
              <a:t> IRO network all working towards published guidance on this – awaiting </a:t>
            </a:r>
          </a:p>
          <a:p>
            <a:endParaRPr lang="en-US" dirty="0"/>
          </a:p>
          <a:p>
            <a:r>
              <a:rPr lang="en-US" dirty="0"/>
              <a:t>Survey of 197 social works 50% had looked at a </a:t>
            </a:r>
            <a:r>
              <a:rPr lang="en-US" dirty="0" err="1"/>
              <a:t>servicie</a:t>
            </a:r>
            <a:r>
              <a:rPr lang="en-US" dirty="0"/>
              <a:t> users profile with a view to gathering evidence </a:t>
            </a:r>
          </a:p>
          <a:p>
            <a:endParaRPr lang="en-US" dirty="0"/>
          </a:p>
          <a:p>
            <a:endParaRPr lang="en-US" dirty="0"/>
          </a:p>
        </p:txBody>
      </p:sp>
      <p:sp>
        <p:nvSpPr>
          <p:cNvPr id="4" name="Slide Number Placeholder 3"/>
          <p:cNvSpPr>
            <a:spLocks noGrp="1"/>
          </p:cNvSpPr>
          <p:nvPr>
            <p:ph type="sldNum" sz="quarter" idx="5"/>
          </p:nvPr>
        </p:nvSpPr>
        <p:spPr/>
        <p:txBody>
          <a:bodyPr/>
          <a:lstStyle/>
          <a:p>
            <a:fld id="{AFAF6638-F08B-4C4F-B21D-6F3D4548F754}" type="slidenum">
              <a:rPr lang="en-US" smtClean="0"/>
              <a:t>6</a:t>
            </a:fld>
            <a:endParaRPr lang="en-US"/>
          </a:p>
        </p:txBody>
      </p:sp>
    </p:spTree>
    <p:extLst>
      <p:ext uri="{BB962C8B-B14F-4D97-AF65-F5344CB8AC3E}">
        <p14:creationId xmlns:p14="http://schemas.microsoft.com/office/powerpoint/2010/main" val="391550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Gaming, Social Media, messaging,   Adam Birchall in a CC article in 2017 stated - If we don’t have knowledge of social media we will not be able to understand how to protect vulnerable people,” he says. He gives an example of online grooming and child sexual exploitation. Interventions could be targeted using social media, which could also be used as a tool to find and communicate with young people if they go missing. Intervention could include creating accounts, clearly setting out who you are, and using this to contact missing people. He adds: “When a child/young person goes missing and is at risk of exploitation, it would be foolish not to check their social media accounts to see if we can locate or contact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Covert – or purposeful examination of private correspondence and activity – where are the limits?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Reporting intelligence back to police/ public protection investigations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Cossar</a:t>
            </a:r>
            <a:r>
              <a:rPr lang="en-GB" sz="1200" kern="1200" dirty="0">
                <a:solidFill>
                  <a:schemeClr val="tx1"/>
                </a:solidFill>
                <a:effectLst/>
                <a:latin typeface="+mn-lt"/>
                <a:ea typeface="+mn-ea"/>
                <a:cs typeface="+mn-cs"/>
              </a:rPr>
              <a:t> (2013/2019) Recognition, Telling and Getting Help ‘</a:t>
            </a:r>
            <a:r>
              <a:rPr lang="en-GB" dirty="0"/>
              <a:t>Of central importance is the fact that young people’s past experiences of professionals, as well as their experiences within the family and in the community, will influence how comfortable they feel about talking and their willingness to trust and talk to practitioners’ </a:t>
            </a:r>
            <a:endParaRPr lang="en-US" dirty="0"/>
          </a:p>
        </p:txBody>
      </p:sp>
      <p:sp>
        <p:nvSpPr>
          <p:cNvPr id="4" name="Slide Number Placeholder 3"/>
          <p:cNvSpPr>
            <a:spLocks noGrp="1"/>
          </p:cNvSpPr>
          <p:nvPr>
            <p:ph type="sldNum" sz="quarter" idx="5"/>
          </p:nvPr>
        </p:nvSpPr>
        <p:spPr/>
        <p:txBody>
          <a:bodyPr/>
          <a:lstStyle/>
          <a:p>
            <a:fld id="{AFAF6638-F08B-4C4F-B21D-6F3D4548F754}" type="slidenum">
              <a:rPr lang="en-US" smtClean="0"/>
              <a:t>7</a:t>
            </a:fld>
            <a:endParaRPr lang="en-US"/>
          </a:p>
        </p:txBody>
      </p:sp>
    </p:spTree>
    <p:extLst>
      <p:ext uri="{BB962C8B-B14F-4D97-AF65-F5344CB8AC3E}">
        <p14:creationId xmlns:p14="http://schemas.microsoft.com/office/powerpoint/2010/main" val="306198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Imagining data and networked spaces – human is </a:t>
            </a:r>
            <a:r>
              <a:rPr lang="en-US" dirty="0" err="1"/>
              <a:t>rediced</a:t>
            </a:r>
            <a:r>
              <a:rPr lang="en-US" dirty="0"/>
              <a:t> down to bytes and numbers – quantified </a:t>
            </a:r>
          </a:p>
          <a:p>
            <a:endParaRPr lang="en-US" dirty="0"/>
          </a:p>
        </p:txBody>
      </p:sp>
      <p:sp>
        <p:nvSpPr>
          <p:cNvPr id="4" name="Slide Number Placeholder 3"/>
          <p:cNvSpPr>
            <a:spLocks noGrp="1"/>
          </p:cNvSpPr>
          <p:nvPr>
            <p:ph type="sldNum" sz="quarter" idx="5"/>
          </p:nvPr>
        </p:nvSpPr>
        <p:spPr/>
        <p:txBody>
          <a:bodyPr/>
          <a:lstStyle/>
          <a:p>
            <a:fld id="{AFAF6638-F08B-4C4F-B21D-6F3D4548F754}" type="slidenum">
              <a:rPr lang="en-US" smtClean="0"/>
              <a:t>8</a:t>
            </a:fld>
            <a:endParaRPr lang="en-US"/>
          </a:p>
        </p:txBody>
      </p:sp>
    </p:spTree>
    <p:extLst>
      <p:ext uri="{BB962C8B-B14F-4D97-AF65-F5344CB8AC3E}">
        <p14:creationId xmlns:p14="http://schemas.microsoft.com/office/powerpoint/2010/main" val="260335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are faster analysis and  expediency – could support identification of people in need of earlier help</a:t>
            </a:r>
          </a:p>
          <a:p>
            <a:r>
              <a:rPr lang="en-US" dirty="0"/>
              <a:t>Significant questions about legitimate forms of knowledge – suggest quantifiable information will not have an bias / inaccurate listings, decision still made about ho to describe /classify </a:t>
            </a:r>
          </a:p>
          <a:p>
            <a:r>
              <a:rPr lang="en-US" dirty="0"/>
              <a:t> </a:t>
            </a:r>
            <a:r>
              <a:rPr lang="en-US" dirty="0" err="1"/>
              <a:t>Alogrothm</a:t>
            </a:r>
            <a:r>
              <a:rPr lang="en-US" dirty="0"/>
              <a:t>, artificial intelligence or machine learning – used as an actuarial way of analyzing risk or </a:t>
            </a:r>
            <a:r>
              <a:rPr lang="en-US" dirty="0" err="1"/>
              <a:t>determing</a:t>
            </a:r>
            <a:r>
              <a:rPr lang="en-US" dirty="0"/>
              <a:t> eligibility for services </a:t>
            </a:r>
          </a:p>
          <a:p>
            <a:r>
              <a:rPr lang="en-US" dirty="0"/>
              <a:t>Vulnerability scores.</a:t>
            </a:r>
          </a:p>
          <a:p>
            <a:r>
              <a:rPr lang="en-GB" sz="1200" b="0" i="0" kern="1200" dirty="0" err="1">
                <a:solidFill>
                  <a:schemeClr val="tx1"/>
                </a:solidFill>
                <a:effectLst/>
                <a:latin typeface="+mn-lt"/>
                <a:ea typeface="+mn-ea"/>
                <a:cs typeface="+mn-cs"/>
              </a:rPr>
              <a:t>Ocotber</a:t>
            </a:r>
            <a:r>
              <a:rPr lang="en-GB" sz="1200" b="0" i="0" kern="1200" dirty="0">
                <a:solidFill>
                  <a:schemeClr val="tx1"/>
                </a:solidFill>
                <a:effectLst/>
                <a:latin typeface="+mn-lt"/>
                <a:ea typeface="+mn-ea"/>
                <a:cs typeface="+mn-cs"/>
              </a:rPr>
              <a:t>  15th 2019 “The city council’s servers teem with information from the police, NHS, Department for Work and Pensions and the local authority about these individuals’ work, alcohol, drug and mental health problems, crime, antisocial behaviour, school absences, teenage pregnancies and domestic abuse. quarter of the population of the West Country’s biggest city is processed by the algorithm, which gives these people scores out of 100 to show the likelihood of them behaving antisocially, abusing children or going missing, among other things. The system has even predicted which of the city’s 11- to 12-year-olds seem destined for a life as a </a:t>
            </a:r>
            <a:r>
              <a:rPr lang="en-GB" sz="1200" b="0" i="0" kern="1200" dirty="0" err="1">
                <a:solidFill>
                  <a:schemeClr val="tx1"/>
                </a:solidFill>
                <a:effectLst/>
                <a:latin typeface="+mn-lt"/>
                <a:ea typeface="+mn-ea"/>
                <a:cs typeface="+mn-cs"/>
              </a:rPr>
              <a:t>Neet</a:t>
            </a:r>
            <a:r>
              <a:rPr lang="en-GB" sz="1200" b="0" i="0" kern="1200" dirty="0">
                <a:solidFill>
                  <a:schemeClr val="tx1"/>
                </a:solidFill>
                <a:effectLst/>
                <a:latin typeface="+mn-lt"/>
                <a:ea typeface="+mn-ea"/>
                <a:cs typeface="+mn-cs"/>
              </a:rPr>
              <a:t> – not in </a:t>
            </a:r>
            <a:r>
              <a:rPr lang="en-GB" sz="1200" b="0" i="0" u="none" strike="noStrike" kern="1200" dirty="0">
                <a:solidFill>
                  <a:schemeClr val="tx1"/>
                </a:solidFill>
                <a:effectLst/>
                <a:latin typeface="+mn-lt"/>
                <a:ea typeface="+mn-ea"/>
                <a:cs typeface="+mn-cs"/>
                <a:hlinkClick r:id="rId3"/>
              </a:rPr>
              <a:t>employment, education or training</a:t>
            </a:r>
            <a:r>
              <a:rPr lang="en-GB" sz="1200" b="0" i="0" u="none" strike="noStrike" kern="1200" dirty="0">
                <a:solidFill>
                  <a:schemeClr val="tx1"/>
                </a:solidFill>
                <a:effectLst/>
                <a:latin typeface="+mn-lt"/>
                <a:ea typeface="+mn-ea"/>
                <a:cs typeface="+mn-cs"/>
              </a:rPr>
              <a:t>”</a:t>
            </a:r>
            <a:r>
              <a:rPr lang="en-US" dirty="0"/>
              <a:t>  - has been sued to find more SW but also raises significant questions </a:t>
            </a:r>
            <a:r>
              <a:rPr lang="en-US" dirty="0" err="1"/>
              <a:t>ig</a:t>
            </a:r>
            <a:r>
              <a:rPr lang="en-US" dirty="0"/>
              <a:t> risk is known, duty to act? </a:t>
            </a:r>
          </a:p>
          <a:p>
            <a:r>
              <a:rPr lang="en-US" dirty="0"/>
              <a:t>Whose data? </a:t>
            </a:r>
          </a:p>
          <a:p>
            <a:endParaRPr lang="en-US" dirty="0"/>
          </a:p>
          <a:p>
            <a:r>
              <a:rPr lang="en-US" dirty="0"/>
              <a:t>Eubanks identifies inaccuracies within the </a:t>
            </a:r>
            <a:r>
              <a:rPr lang="en-US" dirty="0" err="1"/>
              <a:t>Allegeny</a:t>
            </a:r>
            <a:r>
              <a:rPr lang="en-US" dirty="0"/>
              <a:t> </a:t>
            </a:r>
          </a:p>
        </p:txBody>
      </p:sp>
      <p:sp>
        <p:nvSpPr>
          <p:cNvPr id="4" name="Slide Number Placeholder 3"/>
          <p:cNvSpPr>
            <a:spLocks noGrp="1"/>
          </p:cNvSpPr>
          <p:nvPr>
            <p:ph type="sldNum" sz="quarter" idx="5"/>
          </p:nvPr>
        </p:nvSpPr>
        <p:spPr/>
        <p:txBody>
          <a:bodyPr/>
          <a:lstStyle/>
          <a:p>
            <a:fld id="{AFAF6638-F08B-4C4F-B21D-6F3D4548F754}" type="slidenum">
              <a:rPr lang="en-US" smtClean="0"/>
              <a:t>9</a:t>
            </a:fld>
            <a:endParaRPr lang="en-US"/>
          </a:p>
        </p:txBody>
      </p:sp>
    </p:spTree>
    <p:extLst>
      <p:ext uri="{BB962C8B-B14F-4D97-AF65-F5344CB8AC3E}">
        <p14:creationId xmlns:p14="http://schemas.microsoft.com/office/powerpoint/2010/main" val="30042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586B75A-687E-405C-8A0B-8D00578BA2C3}" type="datetimeFigureOut">
              <a:rPr lang="en-US" smtClean="0"/>
              <a:pPr/>
              <a:t>10/29/19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FAB73BC-B049-4115-A692-8D63A059BFB8}"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504545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701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572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578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586B75A-687E-405C-8A0B-8D00578BA2C3}" type="datetimeFigureOut">
              <a:rPr lang="en-US" smtClean="0"/>
              <a:pPr/>
              <a:t>10/29/19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709705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10/29/19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841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1605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10/29/19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0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10/29/19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956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586B75A-687E-405C-8A0B-8D00578BA2C3}" type="datetimeFigureOut">
              <a:rPr lang="en-US" smtClean="0"/>
              <a:pPr/>
              <a:t>10/29/19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134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586B75A-687E-405C-8A0B-8D00578BA2C3}" type="datetimeFigureOut">
              <a:rPr lang="en-US" smtClean="0"/>
              <a:pPr/>
              <a:t>10/29/19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6191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586B75A-687E-405C-8A0B-8D00578BA2C3}" type="datetimeFigureOut">
              <a:rPr lang="en-US" smtClean="0"/>
              <a:pPr/>
              <a:t>10/29/19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FAB73BC-B049-4115-A692-8D63A059BFB8}"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14622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org.uk/social-work/digital-capabilities/stakeholder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uea.ac.uk/documents/13885566/13886757/Recognition+and+telling+report/de332aea-ad72-45ff-822c-612a4a78fce4" TargetMode="External"/><Relationship Id="rId2" Type="http://schemas.openxmlformats.org/officeDocument/2006/relationships/hyperlink" Target="https://www.childrenscommissioner.gov.uk/wp-content/uploads/2018/11/cco-who-knows-what-about-me.pdf" TargetMode="External"/><Relationship Id="rId1" Type="http://schemas.openxmlformats.org/officeDocument/2006/relationships/slideLayout" Target="../slideLayouts/slideLayout2.xml"/><Relationship Id="rId4" Type="http://schemas.openxmlformats.org/officeDocument/2006/relationships/hyperlink" Target="https://www.scie.org.uk/social-work/digital-capabilit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02CC-FB08-B84A-8D4A-457E4978FC23}"/>
              </a:ext>
            </a:extLst>
          </p:cNvPr>
          <p:cNvSpPr>
            <a:spLocks noGrp="1"/>
          </p:cNvSpPr>
          <p:nvPr>
            <p:ph type="ctrTitle"/>
          </p:nvPr>
        </p:nvSpPr>
        <p:spPr>
          <a:xfrm>
            <a:off x="1915127" y="1906668"/>
            <a:ext cx="8361229" cy="2592729"/>
          </a:xfrm>
        </p:spPr>
        <p:txBody>
          <a:bodyPr>
            <a:normAutofit fontScale="90000"/>
          </a:bodyPr>
          <a:lstStyle/>
          <a:p>
            <a:br>
              <a:rPr lang="en-GB" sz="4400" dirty="0"/>
            </a:br>
            <a:br>
              <a:rPr lang="en-GB" sz="4400" dirty="0"/>
            </a:br>
            <a:br>
              <a:rPr lang="en-GB" sz="4400" dirty="0"/>
            </a:br>
            <a:br>
              <a:rPr lang="en-GB" sz="4400" dirty="0"/>
            </a:br>
            <a:r>
              <a:rPr lang="en-GB" sz="4400" dirty="0"/>
              <a:t>A Runaway Train? - Living With the Digital: Implications for Practice. </a:t>
            </a:r>
            <a:br>
              <a:rPr lang="en-GB" dirty="0"/>
            </a:br>
            <a:endParaRPr lang="en-US" dirty="0"/>
          </a:p>
        </p:txBody>
      </p:sp>
      <p:sp>
        <p:nvSpPr>
          <p:cNvPr id="3" name="Subtitle 2">
            <a:extLst>
              <a:ext uri="{FF2B5EF4-FFF2-40B4-BE49-F238E27FC236}">
                <a16:creationId xmlns:a16="http://schemas.microsoft.com/office/drawing/2014/main" id="{287C08F5-EC4A-F949-89A0-566F6264F538}"/>
              </a:ext>
            </a:extLst>
          </p:cNvPr>
          <p:cNvSpPr>
            <a:spLocks noGrp="1"/>
          </p:cNvSpPr>
          <p:nvPr>
            <p:ph type="subTitle" idx="1"/>
          </p:nvPr>
        </p:nvSpPr>
        <p:spPr/>
        <p:txBody>
          <a:bodyPr>
            <a:normAutofit fontScale="92500" lnSpcReduction="10000"/>
          </a:bodyPr>
          <a:lstStyle/>
          <a:p>
            <a:r>
              <a:rPr lang="en-US" dirty="0"/>
              <a:t>Ffion Evans – Senior Lecturer </a:t>
            </a:r>
          </a:p>
          <a:p>
            <a:r>
              <a:rPr lang="en-US" dirty="0" err="1"/>
              <a:t>F.Evans@mmu.ac.uk</a:t>
            </a:r>
            <a:endParaRPr lang="en-US" dirty="0"/>
          </a:p>
          <a:p>
            <a:r>
              <a:rPr lang="en-US" dirty="0"/>
              <a:t>October 2019 </a:t>
            </a:r>
          </a:p>
        </p:txBody>
      </p:sp>
    </p:spTree>
    <p:extLst>
      <p:ext uri="{BB962C8B-B14F-4D97-AF65-F5344CB8AC3E}">
        <p14:creationId xmlns:p14="http://schemas.microsoft.com/office/powerpoint/2010/main" val="129290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398A-C73C-EA48-B7C8-ED784742C101}"/>
              </a:ext>
            </a:extLst>
          </p:cNvPr>
          <p:cNvSpPr>
            <a:spLocks noGrp="1"/>
          </p:cNvSpPr>
          <p:nvPr>
            <p:ph type="title"/>
          </p:nvPr>
        </p:nvSpPr>
        <p:spPr/>
        <p:txBody>
          <a:bodyPr/>
          <a:lstStyle/>
          <a:p>
            <a:r>
              <a:rPr lang="en-US" dirty="0"/>
              <a:t>Who is and who isn’t in the data mix? </a:t>
            </a:r>
          </a:p>
        </p:txBody>
      </p:sp>
      <p:sp>
        <p:nvSpPr>
          <p:cNvPr id="3" name="Content Placeholder 2">
            <a:extLst>
              <a:ext uri="{FF2B5EF4-FFF2-40B4-BE49-F238E27FC236}">
                <a16:creationId xmlns:a16="http://schemas.microsoft.com/office/drawing/2014/main" id="{2572742D-87B4-3748-9015-6E141B507957}"/>
              </a:ext>
            </a:extLst>
          </p:cNvPr>
          <p:cNvSpPr>
            <a:spLocks noGrp="1"/>
          </p:cNvSpPr>
          <p:nvPr>
            <p:ph sz="half" idx="1"/>
          </p:nvPr>
        </p:nvSpPr>
        <p:spPr/>
        <p:txBody>
          <a:bodyPr>
            <a:normAutofit fontScale="92500" lnSpcReduction="20000"/>
          </a:bodyPr>
          <a:lstStyle/>
          <a:p>
            <a:r>
              <a:rPr lang="en-US" dirty="0"/>
              <a:t>Likelihood of Bias can become </a:t>
            </a:r>
            <a:r>
              <a:rPr lang="en-GB" dirty="0"/>
              <a:t> ‘baked in’ to administrative data (</a:t>
            </a:r>
            <a:r>
              <a:rPr lang="en-GB" dirty="0" err="1"/>
              <a:t>Keddell</a:t>
            </a:r>
            <a:r>
              <a:rPr lang="en-GB" dirty="0"/>
              <a:t>, 2019) </a:t>
            </a:r>
          </a:p>
          <a:p>
            <a:r>
              <a:rPr lang="en-GB" dirty="0"/>
              <a:t>Oversampling of those dependent on existing welfare support/surveyed services (age, income, ability racial inequality)</a:t>
            </a:r>
          </a:p>
          <a:p>
            <a:r>
              <a:rPr lang="en-GB" dirty="0"/>
              <a:t>Those with private means of accessing family support not evident in the data </a:t>
            </a:r>
          </a:p>
          <a:p>
            <a:r>
              <a:rPr lang="en-GB" dirty="0"/>
              <a:t>Punishes poorer people by assigning them a risk score they cannot escape (Eubanks, 2018)</a:t>
            </a:r>
          </a:p>
          <a:p>
            <a:endParaRPr lang="en-GB" dirty="0"/>
          </a:p>
          <a:p>
            <a:endParaRPr lang="en-US" dirty="0"/>
          </a:p>
        </p:txBody>
      </p:sp>
      <p:sp>
        <p:nvSpPr>
          <p:cNvPr id="4" name="Content Placeholder 3">
            <a:extLst>
              <a:ext uri="{FF2B5EF4-FFF2-40B4-BE49-F238E27FC236}">
                <a16:creationId xmlns:a16="http://schemas.microsoft.com/office/drawing/2014/main" id="{CD506E35-4DEE-CB4C-8127-1E4CFEDE456C}"/>
              </a:ext>
            </a:extLst>
          </p:cNvPr>
          <p:cNvSpPr>
            <a:spLocks noGrp="1"/>
          </p:cNvSpPr>
          <p:nvPr>
            <p:ph sz="half" idx="2"/>
          </p:nvPr>
        </p:nvSpPr>
        <p:spPr/>
        <p:txBody>
          <a:bodyPr>
            <a:normAutofit fontScale="92500" lnSpcReduction="20000"/>
          </a:bodyPr>
          <a:lstStyle/>
          <a:p>
            <a:r>
              <a:rPr lang="en-GB" dirty="0"/>
              <a:t>Are quantified risk factors enough to accurately analyse/predict abuse</a:t>
            </a:r>
          </a:p>
          <a:p>
            <a:r>
              <a:rPr lang="en-GB" dirty="0"/>
              <a:t>Experian, TransUnion, Capita and BAE systems developing programmes – connection to ‘for profit’ business </a:t>
            </a:r>
          </a:p>
          <a:p>
            <a:r>
              <a:rPr lang="en-GB" dirty="0"/>
              <a:t>Who is Consenting to this? (GDPR?)</a:t>
            </a:r>
          </a:p>
          <a:p>
            <a:r>
              <a:rPr lang="en-GB" dirty="0"/>
              <a:t>Transparency on which variables are being used/considered? – How can this be challenged </a:t>
            </a:r>
          </a:p>
          <a:p>
            <a:r>
              <a:rPr lang="en-US" dirty="0"/>
              <a:t>Reliability </a:t>
            </a:r>
            <a:r>
              <a:rPr lang="en-US" i="1" dirty="0"/>
              <a:t>and</a:t>
            </a:r>
            <a:r>
              <a:rPr lang="en-US" dirty="0"/>
              <a:t> transparency questionable </a:t>
            </a:r>
          </a:p>
          <a:p>
            <a:endParaRPr lang="en-GB" dirty="0"/>
          </a:p>
          <a:p>
            <a:endParaRPr lang="en-GB" dirty="0"/>
          </a:p>
          <a:p>
            <a:endParaRPr lang="en-US" dirty="0"/>
          </a:p>
        </p:txBody>
      </p:sp>
    </p:spTree>
    <p:extLst>
      <p:ext uri="{BB962C8B-B14F-4D97-AF65-F5344CB8AC3E}">
        <p14:creationId xmlns:p14="http://schemas.microsoft.com/office/powerpoint/2010/main" val="155921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0C61-EE99-0B46-BC24-4C7C326472C2}"/>
              </a:ext>
            </a:extLst>
          </p:cNvPr>
          <p:cNvSpPr>
            <a:spLocks noGrp="1"/>
          </p:cNvSpPr>
          <p:nvPr>
            <p:ph type="title"/>
          </p:nvPr>
        </p:nvSpPr>
        <p:spPr/>
        <p:txBody>
          <a:bodyPr/>
          <a:lstStyle/>
          <a:p>
            <a:r>
              <a:rPr lang="en-US" dirty="0"/>
              <a:t>Digital Dystopia? </a:t>
            </a:r>
          </a:p>
        </p:txBody>
      </p:sp>
      <p:sp>
        <p:nvSpPr>
          <p:cNvPr id="4" name="Content Placeholder 3">
            <a:extLst>
              <a:ext uri="{FF2B5EF4-FFF2-40B4-BE49-F238E27FC236}">
                <a16:creationId xmlns:a16="http://schemas.microsoft.com/office/drawing/2014/main" id="{669F1E26-39B7-AF48-A026-C47E8F483F35}"/>
              </a:ext>
            </a:extLst>
          </p:cNvPr>
          <p:cNvSpPr>
            <a:spLocks noGrp="1"/>
          </p:cNvSpPr>
          <p:nvPr>
            <p:ph sz="half" idx="1"/>
          </p:nvPr>
        </p:nvSpPr>
        <p:spPr/>
        <p:txBody>
          <a:bodyPr>
            <a:normAutofit lnSpcReduction="10000"/>
          </a:bodyPr>
          <a:lstStyle/>
          <a:p>
            <a:r>
              <a:rPr lang="en-US" dirty="0"/>
              <a:t>What does this mean for Social Justice or anti-oppressive practices?</a:t>
            </a:r>
          </a:p>
          <a:p>
            <a:pPr marL="0" indent="0">
              <a:buNone/>
            </a:pPr>
            <a:r>
              <a:rPr lang="en-US" dirty="0"/>
              <a:t> </a:t>
            </a:r>
          </a:p>
          <a:p>
            <a:r>
              <a:rPr lang="en-US" dirty="0"/>
              <a:t>Can we be sure that targeted ‘Creeping’ surveillance of vulnerable and disadvantaged communities /cohorts of children ensures the right protection for children? </a:t>
            </a:r>
          </a:p>
        </p:txBody>
      </p:sp>
      <p:sp>
        <p:nvSpPr>
          <p:cNvPr id="5" name="Content Placeholder 4">
            <a:extLst>
              <a:ext uri="{FF2B5EF4-FFF2-40B4-BE49-F238E27FC236}">
                <a16:creationId xmlns:a16="http://schemas.microsoft.com/office/drawing/2014/main" id="{92E2FDFD-5792-1744-A73F-3FC5450770B9}"/>
              </a:ext>
            </a:extLst>
          </p:cNvPr>
          <p:cNvSpPr>
            <a:spLocks noGrp="1"/>
          </p:cNvSpPr>
          <p:nvPr>
            <p:ph sz="half" idx="2"/>
          </p:nvPr>
        </p:nvSpPr>
        <p:spPr/>
        <p:txBody>
          <a:bodyPr>
            <a:normAutofit lnSpcReduction="10000"/>
          </a:bodyPr>
          <a:lstStyle/>
          <a:p>
            <a:r>
              <a:rPr lang="en-GB" dirty="0"/>
              <a:t>Philip Alston UN Special Rapporteur on extreme Poverty  report 18</a:t>
            </a:r>
            <a:r>
              <a:rPr lang="en-GB" baseline="30000" dirty="0"/>
              <a:t>th</a:t>
            </a:r>
            <a:r>
              <a:rPr lang="en-GB" dirty="0"/>
              <a:t> October 2019 </a:t>
            </a:r>
          </a:p>
          <a:p>
            <a:r>
              <a:rPr lang="en-US" dirty="0"/>
              <a:t>Digital welfare state? </a:t>
            </a:r>
          </a:p>
          <a:p>
            <a:r>
              <a:rPr lang="en-GB" dirty="0"/>
              <a:t>“Big Tech operates in an almost human rights free-zone”</a:t>
            </a:r>
          </a:p>
          <a:p>
            <a:r>
              <a:rPr lang="en-GB" dirty="0"/>
              <a:t>Ethical and philosophical questions not evident in </a:t>
            </a:r>
            <a:r>
              <a:rPr lang="en-GB" b="1" dirty="0"/>
              <a:t>government policy </a:t>
            </a:r>
            <a:r>
              <a:rPr lang="en-GB" dirty="0"/>
              <a:t>(National and Local) which nonetheless is buying in AI</a:t>
            </a:r>
          </a:p>
          <a:p>
            <a:r>
              <a:rPr lang="en-GB" dirty="0"/>
              <a:t>Bias is built in </a:t>
            </a:r>
          </a:p>
        </p:txBody>
      </p:sp>
    </p:spTree>
    <p:extLst>
      <p:ext uri="{BB962C8B-B14F-4D97-AF65-F5344CB8AC3E}">
        <p14:creationId xmlns:p14="http://schemas.microsoft.com/office/powerpoint/2010/main" val="2293589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655C8-DD5C-E344-9DAA-72052AEF0B85}"/>
              </a:ext>
            </a:extLst>
          </p:cNvPr>
          <p:cNvSpPr>
            <a:spLocks noGrp="1"/>
          </p:cNvSpPr>
          <p:nvPr>
            <p:ph idx="4294967295"/>
          </p:nvPr>
        </p:nvSpPr>
        <p:spPr>
          <a:xfrm>
            <a:off x="926123" y="2286000"/>
            <a:ext cx="11265877" cy="3581400"/>
          </a:xfrm>
        </p:spPr>
        <p:txBody>
          <a:bodyPr/>
          <a:lstStyle/>
          <a:p>
            <a:pPr marL="0" indent="0">
              <a:spcBef>
                <a:spcPts val="1500"/>
              </a:spcBef>
              <a:spcAft>
                <a:spcPts val="1500"/>
              </a:spcAft>
              <a:buNone/>
            </a:pPr>
            <a:r>
              <a:rPr lang="en-GB" dirty="0">
                <a:solidFill>
                  <a:srgbClr val="0B0C0C"/>
                </a:solidFill>
                <a:latin typeface="Arial" panose="020B0604020202020204" pitchFamily="34" charset="0"/>
                <a:ea typeface="Times New Roman" panose="02020603050405020304" pitchFamily="18" charset="0"/>
              </a:rPr>
              <a:t>“How do you plead with an algorithm? How do you get it to see the extenuating circumstances.</a:t>
            </a:r>
          </a:p>
          <a:p>
            <a:pPr marL="0" indent="0">
              <a:spcBef>
                <a:spcPts val="1500"/>
              </a:spcBef>
              <a:spcAft>
                <a:spcPts val="1500"/>
              </a:spcAft>
              <a:buNone/>
            </a:pPr>
            <a:r>
              <a:rPr lang="en-GB" dirty="0">
                <a:solidFill>
                  <a:srgbClr val="0B0C0C"/>
                </a:solidFill>
                <a:latin typeface="Arial" panose="020B0604020202020204" pitchFamily="34" charset="0"/>
                <a:ea typeface="Times New Roman" panose="02020603050405020304" pitchFamily="18" charset="0"/>
              </a:rPr>
              <a:t>And how do we know that the machines have not been insidiously programmed to fool us or even to cheat us?</a:t>
            </a:r>
            <a:endParaRPr lang="en-GB" sz="1600" dirty="0">
              <a:latin typeface="Times New Roman" panose="02020603050405020304" pitchFamily="18" charset="0"/>
              <a:ea typeface="Times New Roman" panose="02020603050405020304" pitchFamily="18" charset="0"/>
            </a:endParaRPr>
          </a:p>
          <a:p>
            <a:pPr marL="0" indent="0">
              <a:spcBef>
                <a:spcPts val="1500"/>
              </a:spcBef>
              <a:spcAft>
                <a:spcPts val="1500"/>
              </a:spcAft>
              <a:buNone/>
            </a:pPr>
            <a:r>
              <a:rPr lang="en-GB" dirty="0">
                <a:solidFill>
                  <a:srgbClr val="0B0C0C"/>
                </a:solidFill>
                <a:latin typeface="Arial" panose="020B0604020202020204" pitchFamily="34" charset="0"/>
                <a:ea typeface="Times New Roman" panose="02020603050405020304" pitchFamily="18" charset="0"/>
              </a:rPr>
              <a:t>Digital authoritarianism is not, alas, the stuff of dystopian fantasy but of an emerging reality”</a:t>
            </a:r>
            <a:endParaRPr lang="en-GB" sz="1600"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8429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E87A-6EAE-AD49-BC41-1BB2087C57C2}"/>
              </a:ext>
            </a:extLst>
          </p:cNvPr>
          <p:cNvSpPr>
            <a:spLocks noGrp="1"/>
          </p:cNvSpPr>
          <p:nvPr>
            <p:ph type="title"/>
          </p:nvPr>
        </p:nvSpPr>
        <p:spPr/>
        <p:txBody>
          <a:bodyPr/>
          <a:lstStyle/>
          <a:p>
            <a:r>
              <a:rPr lang="en-US" dirty="0"/>
              <a:t>Balancing Trust/Rights with effective Safeguarding </a:t>
            </a:r>
          </a:p>
        </p:txBody>
      </p:sp>
      <p:sp>
        <p:nvSpPr>
          <p:cNvPr id="3" name="Content Placeholder 2">
            <a:extLst>
              <a:ext uri="{FF2B5EF4-FFF2-40B4-BE49-F238E27FC236}">
                <a16:creationId xmlns:a16="http://schemas.microsoft.com/office/drawing/2014/main" id="{F0E90EDA-FA92-3F4C-AEEB-2177B27008BA}"/>
              </a:ext>
            </a:extLst>
          </p:cNvPr>
          <p:cNvSpPr>
            <a:spLocks noGrp="1"/>
          </p:cNvSpPr>
          <p:nvPr>
            <p:ph sz="half" idx="1"/>
          </p:nvPr>
        </p:nvSpPr>
        <p:spPr/>
        <p:txBody>
          <a:bodyPr/>
          <a:lstStyle/>
          <a:p>
            <a:r>
              <a:rPr lang="en-GB" dirty="0"/>
              <a:t>“Other aspects valued by young people included: confidentiality, clear information, explanations and advice, being listened to, kindness, sympathy and caring, competence/experience and not being patronised. Young people disliked feeling intruded upon, and being interrogated as a source of evidence” </a:t>
            </a:r>
            <a:r>
              <a:rPr lang="en-US" i="1" dirty="0"/>
              <a:t>It Takes A Lot to Build Trust </a:t>
            </a:r>
            <a:r>
              <a:rPr lang="en-US" dirty="0"/>
              <a:t>– </a:t>
            </a:r>
            <a:r>
              <a:rPr lang="en-US" dirty="0" err="1"/>
              <a:t>Cossar</a:t>
            </a:r>
            <a:r>
              <a:rPr lang="en-US" dirty="0"/>
              <a:t> et al, 2013 / 2019</a:t>
            </a:r>
            <a:endParaRPr lang="en-GB" dirty="0"/>
          </a:p>
          <a:p>
            <a:endParaRPr lang="en-US" dirty="0"/>
          </a:p>
        </p:txBody>
      </p:sp>
      <p:sp>
        <p:nvSpPr>
          <p:cNvPr id="8" name="Content Placeholder 7">
            <a:extLst>
              <a:ext uri="{FF2B5EF4-FFF2-40B4-BE49-F238E27FC236}">
                <a16:creationId xmlns:a16="http://schemas.microsoft.com/office/drawing/2014/main" id="{461C87E8-92DB-B44D-B765-7FB1EE7B3202}"/>
              </a:ext>
            </a:extLst>
          </p:cNvPr>
          <p:cNvSpPr>
            <a:spLocks noGrp="1"/>
          </p:cNvSpPr>
          <p:nvPr>
            <p:ph sz="half" idx="2"/>
          </p:nvPr>
        </p:nvSpPr>
        <p:spPr/>
        <p:txBody>
          <a:bodyPr/>
          <a:lstStyle/>
          <a:p>
            <a:r>
              <a:rPr lang="en-US" dirty="0"/>
              <a:t>How do we incorporate digital technology into child protection practice ethically and without intrusion?  </a:t>
            </a:r>
          </a:p>
          <a:p>
            <a:r>
              <a:rPr lang="en-US" dirty="0"/>
              <a:t>Clear about rights </a:t>
            </a:r>
          </a:p>
          <a:p>
            <a:r>
              <a:rPr lang="en-US" dirty="0"/>
              <a:t>Could digital tech limit our capacity for safeguarding – if we undermine trust/ limit scope of enquiry? </a:t>
            </a:r>
          </a:p>
        </p:txBody>
      </p:sp>
    </p:spTree>
    <p:extLst>
      <p:ext uri="{BB962C8B-B14F-4D97-AF65-F5344CB8AC3E}">
        <p14:creationId xmlns:p14="http://schemas.microsoft.com/office/powerpoint/2010/main" val="1922553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064F-4010-CA4B-A9C1-B55B9BD9D443}"/>
              </a:ext>
            </a:extLst>
          </p:cNvPr>
          <p:cNvSpPr>
            <a:spLocks noGrp="1"/>
          </p:cNvSpPr>
          <p:nvPr>
            <p:ph type="title"/>
          </p:nvPr>
        </p:nvSpPr>
        <p:spPr/>
        <p:txBody>
          <a:bodyPr/>
          <a:lstStyle/>
          <a:p>
            <a:r>
              <a:rPr lang="en-US" dirty="0"/>
              <a:t>Digital Ethics, rights and justice </a:t>
            </a:r>
          </a:p>
        </p:txBody>
      </p:sp>
      <p:sp>
        <p:nvSpPr>
          <p:cNvPr id="3" name="Content Placeholder 2">
            <a:extLst>
              <a:ext uri="{FF2B5EF4-FFF2-40B4-BE49-F238E27FC236}">
                <a16:creationId xmlns:a16="http://schemas.microsoft.com/office/drawing/2014/main" id="{105CA605-DCD7-D446-8AF4-4F5D3F05FB29}"/>
              </a:ext>
            </a:extLst>
          </p:cNvPr>
          <p:cNvSpPr>
            <a:spLocks noGrp="1"/>
          </p:cNvSpPr>
          <p:nvPr>
            <p:ph sz="half" idx="1"/>
          </p:nvPr>
        </p:nvSpPr>
        <p:spPr/>
        <p:txBody>
          <a:bodyPr>
            <a:normAutofit fontScale="92500" lnSpcReduction="20000"/>
          </a:bodyPr>
          <a:lstStyle/>
          <a:p>
            <a:pPr marL="0" indent="0">
              <a:buNone/>
            </a:pPr>
            <a:r>
              <a:rPr lang="en-GB" dirty="0"/>
              <a:t>“The suggestion is made that social work should pause to consider 'digital knowledge gaps' before rushing to drive technology enhanced practice methods forward” </a:t>
            </a:r>
            <a:r>
              <a:rPr lang="en-GB" b="1" dirty="0"/>
              <a:t>Amanda Taylor-Beswick (2017)</a:t>
            </a:r>
          </a:p>
          <a:p>
            <a:pPr marL="0" indent="0">
              <a:buNone/>
            </a:pPr>
            <a:endParaRPr lang="en-GB" b="1" dirty="0"/>
          </a:p>
          <a:p>
            <a:pPr marL="0" indent="0">
              <a:buNone/>
            </a:pPr>
            <a:r>
              <a:rPr lang="en-GB" b="1" dirty="0"/>
              <a:t> </a:t>
            </a:r>
            <a:endParaRPr lang="en-GB"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C0CB66C1-84D8-FB48-9837-4A028720FDA7}"/>
              </a:ext>
            </a:extLst>
          </p:cNvPr>
          <p:cNvSpPr>
            <a:spLocks noGrp="1"/>
          </p:cNvSpPr>
          <p:nvPr>
            <p:ph sz="half" idx="2"/>
          </p:nvPr>
        </p:nvSpPr>
        <p:spPr/>
        <p:txBody>
          <a:bodyPr>
            <a:normAutofit fontScale="92500" lnSpcReduction="20000"/>
          </a:bodyPr>
          <a:lstStyle/>
          <a:p>
            <a:r>
              <a:rPr lang="en-US" dirty="0"/>
              <a:t>How are families and children experiencing this? –inclusion of Experts by Experience and research focused on experiences of children and families </a:t>
            </a:r>
          </a:p>
          <a:p>
            <a:r>
              <a:rPr lang="en-US" dirty="0"/>
              <a:t>What does we deliver relationship based and trust </a:t>
            </a:r>
          </a:p>
          <a:p>
            <a:r>
              <a:rPr lang="en-US" dirty="0"/>
              <a:t>Proportionate, minimal intrusion, one size doesn’t fit all - case by case basis, transparent processes, critical consideration, </a:t>
            </a:r>
          </a:p>
          <a:p>
            <a:r>
              <a:rPr lang="en-US" dirty="0"/>
              <a:t>How do we ensure stigma and injustice isn’t built into our practices? </a:t>
            </a:r>
          </a:p>
        </p:txBody>
      </p:sp>
      <p:pic>
        <p:nvPicPr>
          <p:cNvPr id="6" name="Picture 5">
            <a:extLst>
              <a:ext uri="{FF2B5EF4-FFF2-40B4-BE49-F238E27FC236}">
                <a16:creationId xmlns:a16="http://schemas.microsoft.com/office/drawing/2014/main" id="{F2E5893C-053B-6041-8D1D-B14F6D8E8557}"/>
              </a:ext>
            </a:extLst>
          </p:cNvPr>
          <p:cNvPicPr>
            <a:picLocks noChangeAspect="1"/>
          </p:cNvPicPr>
          <p:nvPr/>
        </p:nvPicPr>
        <p:blipFill>
          <a:blip r:embed="rId3"/>
          <a:stretch>
            <a:fillRect/>
          </a:stretch>
        </p:blipFill>
        <p:spPr>
          <a:xfrm>
            <a:off x="1806186" y="3516923"/>
            <a:ext cx="4013200" cy="2655277"/>
          </a:xfrm>
          <a:prstGeom prst="rect">
            <a:avLst/>
          </a:prstGeom>
        </p:spPr>
      </p:pic>
    </p:spTree>
    <p:extLst>
      <p:ext uri="{BB962C8B-B14F-4D97-AF65-F5344CB8AC3E}">
        <p14:creationId xmlns:p14="http://schemas.microsoft.com/office/powerpoint/2010/main" val="177639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07AF0-B013-FB4B-8FC3-F7FE0A3FB3D6}"/>
              </a:ext>
            </a:extLst>
          </p:cNvPr>
          <p:cNvSpPr>
            <a:spLocks noGrp="1"/>
          </p:cNvSpPr>
          <p:nvPr>
            <p:ph type="title"/>
          </p:nvPr>
        </p:nvSpPr>
        <p:spPr/>
        <p:txBody>
          <a:bodyPr/>
          <a:lstStyle/>
          <a:p>
            <a:r>
              <a:rPr lang="en-US" dirty="0"/>
              <a:t>Waking up? </a:t>
            </a:r>
          </a:p>
        </p:txBody>
      </p:sp>
      <p:sp>
        <p:nvSpPr>
          <p:cNvPr id="3" name="Content Placeholder 2">
            <a:extLst>
              <a:ext uri="{FF2B5EF4-FFF2-40B4-BE49-F238E27FC236}">
                <a16:creationId xmlns:a16="http://schemas.microsoft.com/office/drawing/2014/main" id="{097715A6-E260-0246-B27A-DE827C9B2898}"/>
              </a:ext>
            </a:extLst>
          </p:cNvPr>
          <p:cNvSpPr>
            <a:spLocks noGrp="1"/>
          </p:cNvSpPr>
          <p:nvPr>
            <p:ph sz="half" idx="1"/>
          </p:nvPr>
        </p:nvSpPr>
        <p:spPr/>
        <p:txBody>
          <a:bodyPr>
            <a:normAutofit fontScale="85000" lnSpcReduction="20000"/>
          </a:bodyPr>
          <a:lstStyle/>
          <a:p>
            <a:pPr marL="0" indent="0">
              <a:buNone/>
            </a:pPr>
            <a:r>
              <a:rPr lang="en-US" b="1" dirty="0"/>
              <a:t>Social Work England Professional Standards </a:t>
            </a:r>
          </a:p>
          <a:p>
            <a:r>
              <a:rPr lang="en-GB" dirty="0"/>
              <a:t>I </a:t>
            </a:r>
            <a:r>
              <a:rPr lang="en-GB" dirty="0" err="1"/>
              <a:t>will..Be</a:t>
            </a:r>
            <a:r>
              <a:rPr lang="en-GB" dirty="0"/>
              <a:t> open, honest, reliable and fair. </a:t>
            </a:r>
          </a:p>
          <a:p>
            <a:r>
              <a:rPr lang="en-GB" dirty="0"/>
              <a:t>I will…Respect and maintain people’s dignity and privacy</a:t>
            </a:r>
          </a:p>
          <a:p>
            <a:r>
              <a:rPr lang="en-GB" dirty="0"/>
              <a:t>I </a:t>
            </a:r>
            <a:r>
              <a:rPr lang="en-GB" dirty="0" err="1"/>
              <a:t>will..Recognise</a:t>
            </a:r>
            <a:r>
              <a:rPr lang="en-GB" dirty="0"/>
              <a:t> where there may be bias in decision making and address issues that arise from ethical dilemmas, conflicting information, or differing professional decisions.</a:t>
            </a:r>
          </a:p>
          <a:p>
            <a:r>
              <a:rPr lang="en-GB" dirty="0"/>
              <a:t>I will </a:t>
            </a:r>
            <a:r>
              <a:rPr lang="en-GB" dirty="0" err="1"/>
              <a:t>not..Use</a:t>
            </a:r>
            <a:r>
              <a:rPr lang="en-GB" dirty="0"/>
              <a:t> technology, social media or other forms of electronic communication unlawfully, unethically, or in a way that brings the profession into disrepute. </a:t>
            </a:r>
            <a:endParaRPr lang="en-US" dirty="0"/>
          </a:p>
        </p:txBody>
      </p:sp>
      <p:sp>
        <p:nvSpPr>
          <p:cNvPr id="4" name="Content Placeholder 3">
            <a:extLst>
              <a:ext uri="{FF2B5EF4-FFF2-40B4-BE49-F238E27FC236}">
                <a16:creationId xmlns:a16="http://schemas.microsoft.com/office/drawing/2014/main" id="{F9FDFEEA-C934-1144-880D-CA420F57E2EA}"/>
              </a:ext>
            </a:extLst>
          </p:cNvPr>
          <p:cNvSpPr>
            <a:spLocks noGrp="1"/>
          </p:cNvSpPr>
          <p:nvPr>
            <p:ph sz="half" idx="2"/>
          </p:nvPr>
        </p:nvSpPr>
        <p:spPr/>
        <p:txBody>
          <a:bodyPr>
            <a:normAutofit fontScale="85000" lnSpcReduction="20000"/>
          </a:bodyPr>
          <a:lstStyle/>
          <a:p>
            <a:r>
              <a:rPr lang="en-US" dirty="0"/>
              <a:t>SCIE / BASW </a:t>
            </a:r>
            <a:r>
              <a:rPr lang="en-GB" b="1" u="sng" dirty="0">
                <a:hlinkClick r:id="rId3"/>
              </a:rPr>
              <a:t>Digital capabilities for social workers: Stakeholders' report</a:t>
            </a:r>
            <a:r>
              <a:rPr lang="en-GB" b="1" u="sng" dirty="0"/>
              <a:t> 2019 </a:t>
            </a:r>
          </a:p>
          <a:p>
            <a:r>
              <a:rPr lang="en-GB" b="1" u="sng" dirty="0"/>
              <a:t>What Works Centre – ethics review of machine learning 2019</a:t>
            </a:r>
          </a:p>
          <a:p>
            <a:r>
              <a:rPr lang="en-GB" b="1" u="sng" dirty="0"/>
              <a:t>Children’s </a:t>
            </a:r>
            <a:r>
              <a:rPr lang="en-GB" b="1" u="sng" dirty="0" err="1"/>
              <a:t>Comisisoner</a:t>
            </a:r>
            <a:r>
              <a:rPr lang="en-GB" b="1" u="sng" dirty="0"/>
              <a:t> report 2019 </a:t>
            </a:r>
          </a:p>
          <a:p>
            <a:r>
              <a:rPr lang="en-GB" b="1" dirty="0"/>
              <a:t>Forthcoming Practice Guidance: Birchall and </a:t>
            </a:r>
            <a:r>
              <a:rPr lang="en-GB" b="1" dirty="0" err="1"/>
              <a:t>Megele</a:t>
            </a:r>
            <a:r>
              <a:rPr lang="en-GB" b="1" dirty="0"/>
              <a:t> (2019)  via PCFSW network </a:t>
            </a:r>
          </a:p>
          <a:p>
            <a:endParaRPr lang="en-GB" b="1" dirty="0"/>
          </a:p>
          <a:p>
            <a:endParaRPr lang="en-GB" b="1" dirty="0"/>
          </a:p>
          <a:p>
            <a:r>
              <a:rPr lang="en-GB" b="1" dirty="0"/>
              <a:t>Interrogate how this the every day reality of data, datafication, digital practices are  experienced by the people we serve </a:t>
            </a:r>
          </a:p>
          <a:p>
            <a:endParaRPr lang="en-GB" b="1" u="sng" dirty="0"/>
          </a:p>
        </p:txBody>
      </p:sp>
    </p:spTree>
    <p:extLst>
      <p:ext uri="{BB962C8B-B14F-4D97-AF65-F5344CB8AC3E}">
        <p14:creationId xmlns:p14="http://schemas.microsoft.com/office/powerpoint/2010/main" val="47585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40B7-208B-EC48-A571-254185F3B65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74213B0-6FF4-0245-AEB0-2D01A1402009}"/>
              </a:ext>
            </a:extLst>
          </p:cNvPr>
          <p:cNvSpPr>
            <a:spLocks noGrp="1"/>
          </p:cNvSpPr>
          <p:nvPr>
            <p:ph idx="1"/>
          </p:nvPr>
        </p:nvSpPr>
        <p:spPr/>
        <p:txBody>
          <a:bodyPr>
            <a:normAutofit fontScale="40000" lnSpcReduction="20000"/>
          </a:bodyPr>
          <a:lstStyle/>
          <a:p>
            <a:r>
              <a:rPr lang="en-US" dirty="0" err="1"/>
              <a:t>boyd</a:t>
            </a:r>
            <a:r>
              <a:rPr lang="en-US" dirty="0"/>
              <a:t> d. (2014) </a:t>
            </a:r>
            <a:r>
              <a:rPr lang="en-US" i="1" dirty="0"/>
              <a:t>It’s Complicated: The social lives of networked teens,  </a:t>
            </a:r>
            <a:r>
              <a:rPr lang="en-US" dirty="0"/>
              <a:t>Yale University Press. </a:t>
            </a:r>
            <a:endParaRPr lang="en-GB" dirty="0"/>
          </a:p>
          <a:p>
            <a:r>
              <a:rPr lang="en-GB" dirty="0"/>
              <a:t>Castells, M.  (2010) </a:t>
            </a:r>
            <a:r>
              <a:rPr lang="en-GB" i="1" dirty="0"/>
              <a:t>The Rise of the Networked Society</a:t>
            </a:r>
            <a:r>
              <a:rPr lang="en-GB" dirty="0"/>
              <a:t>, Vol1 , Wiley </a:t>
            </a:r>
          </a:p>
          <a:p>
            <a:r>
              <a:rPr lang="en-GB" dirty="0"/>
              <a:t>Children’s Commissioner Office (2018) </a:t>
            </a:r>
            <a:r>
              <a:rPr lang="en-GB" i="1" dirty="0"/>
              <a:t>‘Who knows what about me?’, </a:t>
            </a:r>
            <a:r>
              <a:rPr lang="en-GB" dirty="0"/>
              <a:t>accessed online 10</a:t>
            </a:r>
            <a:r>
              <a:rPr lang="en-GB" baseline="30000" dirty="0"/>
              <a:t>th</a:t>
            </a:r>
            <a:r>
              <a:rPr lang="en-GB" dirty="0"/>
              <a:t> October 2019 </a:t>
            </a:r>
            <a:r>
              <a:rPr lang="en-GB" dirty="0">
                <a:hlinkClick r:id="rId2"/>
              </a:rPr>
              <a:t>https://www.childrenscommissioner.gov.uk/wp-content/uploads/2018/11/cco-who-knows-what-about-me.pdf</a:t>
            </a:r>
            <a:endParaRPr lang="en-GB" dirty="0"/>
          </a:p>
          <a:p>
            <a:r>
              <a:rPr lang="en-GB" dirty="0" err="1"/>
              <a:t>Cooner</a:t>
            </a:r>
            <a:r>
              <a:rPr lang="en-GB" dirty="0"/>
              <a:t>, T et al. (2019) </a:t>
            </a:r>
            <a:r>
              <a:rPr lang="en-GB" i="1" dirty="0"/>
              <a:t>The Use of Facebook in Social Work Practice with Children and Families: Exploring Complexity in an Emerging Practice</a:t>
            </a:r>
            <a:r>
              <a:rPr lang="en-GB" dirty="0"/>
              <a:t>, Journal of Technology in Human Services </a:t>
            </a:r>
          </a:p>
          <a:p>
            <a:r>
              <a:rPr lang="en-GB" dirty="0" err="1"/>
              <a:t>Cossar</a:t>
            </a:r>
            <a:r>
              <a:rPr lang="en-GB" dirty="0"/>
              <a:t> et al (2013) </a:t>
            </a:r>
            <a:r>
              <a:rPr lang="en-GB" i="1" dirty="0"/>
              <a:t>It Takes A Lot to Build Trust, </a:t>
            </a:r>
            <a:r>
              <a:rPr lang="en-GB" dirty="0"/>
              <a:t>Recognition and Telling: Developing earlier routes to help for children and young people, </a:t>
            </a:r>
            <a:r>
              <a:rPr lang="en-GB" dirty="0" err="1"/>
              <a:t>Euniverity</a:t>
            </a:r>
            <a:r>
              <a:rPr lang="en-GB" dirty="0"/>
              <a:t> of East </a:t>
            </a:r>
            <a:r>
              <a:rPr lang="en-GB" dirty="0" err="1"/>
              <a:t>Anglie</a:t>
            </a:r>
            <a:r>
              <a:rPr lang="en-GB" dirty="0"/>
              <a:t>, accessed online 11</a:t>
            </a:r>
            <a:r>
              <a:rPr lang="en-GB" baseline="30000" dirty="0"/>
              <a:t>th</a:t>
            </a:r>
            <a:r>
              <a:rPr lang="en-GB" dirty="0"/>
              <a:t> October </a:t>
            </a:r>
            <a:r>
              <a:rPr lang="en-GB" dirty="0">
                <a:hlinkClick r:id="rId3"/>
              </a:rPr>
              <a:t>https://www.uea.ac.uk/documents/13885566/13886757/Recognition+and+telling+report/de332aea-ad72-45ff-822c-612a4a78fce4</a:t>
            </a:r>
            <a:endParaRPr lang="en-GB" i="1" dirty="0"/>
          </a:p>
          <a:p>
            <a:r>
              <a:rPr lang="en-GB" dirty="0"/>
              <a:t>Eubanks, V. (2018) </a:t>
            </a:r>
            <a:r>
              <a:rPr lang="en-GB" i="1" dirty="0"/>
              <a:t>Automating Inequality: How High Tech Tools Profile, Police and Punish the Poor,  </a:t>
            </a:r>
            <a:r>
              <a:rPr lang="en-GB" dirty="0"/>
              <a:t>St Martin’s Press </a:t>
            </a:r>
          </a:p>
          <a:p>
            <a:r>
              <a:rPr lang="en-GB" dirty="0" err="1"/>
              <a:t>Keddell</a:t>
            </a:r>
            <a:r>
              <a:rPr lang="en-GB" dirty="0"/>
              <a:t>, E. (2019) </a:t>
            </a:r>
            <a:r>
              <a:rPr lang="en-GB" i="1" dirty="0"/>
              <a:t>Algorithmic Justice in Child Protection: Statistical Fairness, Social Justice and the Implications for Practice</a:t>
            </a:r>
            <a:r>
              <a:rPr lang="en-GB" dirty="0"/>
              <a:t>, Social Sciences 2019, 8, 281</a:t>
            </a:r>
          </a:p>
          <a:p>
            <a:r>
              <a:rPr lang="en-GB" dirty="0"/>
              <a:t>Livingstone et al. (2018) </a:t>
            </a:r>
            <a:r>
              <a:rPr lang="en-GB" i="1" dirty="0"/>
              <a:t>Children’s Data and Privacy Online, Growing Up in a  Digital Age: An Evidence Review</a:t>
            </a:r>
            <a:r>
              <a:rPr lang="en-GB" dirty="0"/>
              <a:t>, London School of Economics / ICO </a:t>
            </a:r>
          </a:p>
          <a:p>
            <a:r>
              <a:rPr lang="en-GB" dirty="0"/>
              <a:t>Firmin, C. (2017) </a:t>
            </a:r>
            <a:r>
              <a:rPr lang="en-GB" i="1" dirty="0"/>
              <a:t>From Genograms to Peer Group Mapping: Introducing Peer Relationships into Social Work Assessment and Intervention, </a:t>
            </a:r>
            <a:r>
              <a:rPr lang="en-GB" dirty="0"/>
              <a:t>Families, Relationships and Societies</a:t>
            </a:r>
          </a:p>
          <a:p>
            <a:r>
              <a:rPr lang="en-GB" dirty="0"/>
              <a:t>Simpson, J. (2016) </a:t>
            </a:r>
            <a:r>
              <a:rPr lang="en-GB" i="1" dirty="0"/>
              <a:t>A divergence of opinion: how those involved in child and family social work are responding to the challenges of the Internet and social medi</a:t>
            </a:r>
            <a:r>
              <a:rPr lang="en-GB" dirty="0"/>
              <a:t>a, Child &amp; family social work, Volume: 21   Issue: 1</a:t>
            </a:r>
          </a:p>
          <a:p>
            <a:r>
              <a:rPr lang="en-GB" dirty="0"/>
              <a:t>Taylor-Beswick, A (2017) </a:t>
            </a:r>
            <a:r>
              <a:rPr lang="en-GB" i="1" dirty="0"/>
              <a:t>Social Work and Digitalisation: Bridging the Knowledge Gaps</a:t>
            </a:r>
            <a:r>
              <a:rPr lang="en-GB" dirty="0"/>
              <a:t>, Social Work Education, VOL . 36, NO . 8, 869–879</a:t>
            </a:r>
          </a:p>
          <a:p>
            <a:r>
              <a:rPr lang="en-GB" dirty="0"/>
              <a:t>SCIE (2019) </a:t>
            </a:r>
            <a:r>
              <a:rPr lang="en-GB" i="1" dirty="0"/>
              <a:t>Digital Capabilities for Social Workers </a:t>
            </a:r>
            <a:r>
              <a:rPr lang="en-GB" dirty="0"/>
              <a:t>accessed online 20th October 2019 </a:t>
            </a:r>
            <a:r>
              <a:rPr lang="en-GB" dirty="0">
                <a:hlinkClick r:id="rId4"/>
              </a:rPr>
              <a:t>https://www.scie.org.uk/social-work/digital-capabilities</a:t>
            </a:r>
            <a:endParaRPr lang="en-GB" dirty="0"/>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258670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B7FC04-AF58-A648-B137-1E228067ABC6}"/>
              </a:ext>
            </a:extLst>
          </p:cNvPr>
          <p:cNvSpPr>
            <a:spLocks noGrp="1"/>
          </p:cNvSpPr>
          <p:nvPr>
            <p:ph type="title"/>
          </p:nvPr>
        </p:nvSpPr>
        <p:spPr/>
        <p:txBody>
          <a:bodyPr/>
          <a:lstStyle/>
          <a:p>
            <a:r>
              <a:rPr lang="en-US" dirty="0"/>
              <a:t>A Networked Society </a:t>
            </a:r>
          </a:p>
        </p:txBody>
      </p:sp>
      <p:sp>
        <p:nvSpPr>
          <p:cNvPr id="5" name="Content Placeholder 4">
            <a:extLst>
              <a:ext uri="{FF2B5EF4-FFF2-40B4-BE49-F238E27FC236}">
                <a16:creationId xmlns:a16="http://schemas.microsoft.com/office/drawing/2014/main" id="{7A4D98D5-DEDD-3541-9B70-843E31A85A82}"/>
              </a:ext>
            </a:extLst>
          </p:cNvPr>
          <p:cNvSpPr>
            <a:spLocks noGrp="1"/>
          </p:cNvSpPr>
          <p:nvPr>
            <p:ph sz="half" idx="1"/>
          </p:nvPr>
        </p:nvSpPr>
        <p:spPr/>
        <p:txBody>
          <a:bodyPr>
            <a:normAutofit/>
          </a:bodyPr>
          <a:lstStyle/>
          <a:p>
            <a:pPr marL="0" indent="0">
              <a:buNone/>
            </a:pPr>
            <a:endParaRPr lang="en-GB" dirty="0"/>
          </a:p>
          <a:p>
            <a:r>
              <a:rPr lang="en-GB" dirty="0"/>
              <a:t>Technological Turn  -25 years of the internet – Is Children and Families Practice still playing catch up? </a:t>
            </a:r>
          </a:p>
          <a:p>
            <a:endParaRPr lang="en-GB" dirty="0"/>
          </a:p>
          <a:p>
            <a:r>
              <a:rPr lang="en-GB" dirty="0"/>
              <a:t>‘technology does not determine society: it embodies it’ (Castells, M.  2010, p. 5)</a:t>
            </a:r>
          </a:p>
          <a:p>
            <a:endParaRPr lang="en-GB" dirty="0"/>
          </a:p>
          <a:p>
            <a:endParaRPr lang="en-GB" dirty="0"/>
          </a:p>
          <a:p>
            <a:endParaRPr lang="en-GB" dirty="0"/>
          </a:p>
          <a:p>
            <a:endParaRPr lang="en-GB" dirty="0"/>
          </a:p>
          <a:p>
            <a:endParaRPr lang="en-US" dirty="0"/>
          </a:p>
        </p:txBody>
      </p:sp>
      <p:pic>
        <p:nvPicPr>
          <p:cNvPr id="7" name="Content Placeholder 6">
            <a:extLst>
              <a:ext uri="{FF2B5EF4-FFF2-40B4-BE49-F238E27FC236}">
                <a16:creationId xmlns:a16="http://schemas.microsoft.com/office/drawing/2014/main" id="{12D835C2-C994-394F-8C1C-7D79788DD950}"/>
              </a:ext>
            </a:extLst>
          </p:cNvPr>
          <p:cNvPicPr>
            <a:picLocks noGrp="1" noChangeAspect="1"/>
          </p:cNvPicPr>
          <p:nvPr>
            <p:ph sz="half" idx="2"/>
          </p:nvPr>
        </p:nvPicPr>
        <p:blipFill>
          <a:blip r:embed="rId3"/>
          <a:stretch>
            <a:fillRect/>
          </a:stretch>
        </p:blipFill>
        <p:spPr>
          <a:xfrm>
            <a:off x="5932715" y="1426030"/>
            <a:ext cx="5040086" cy="4441370"/>
          </a:xfrm>
          <a:prstGeom prst="rect">
            <a:avLst/>
          </a:prstGeom>
        </p:spPr>
      </p:pic>
    </p:spTree>
    <p:extLst>
      <p:ext uri="{BB962C8B-B14F-4D97-AF65-F5344CB8AC3E}">
        <p14:creationId xmlns:p14="http://schemas.microsoft.com/office/powerpoint/2010/main" val="103400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66D12F7-1480-184F-9F61-97C09EAC40FF}"/>
              </a:ext>
            </a:extLst>
          </p:cNvPr>
          <p:cNvSpPr>
            <a:spLocks noGrp="1"/>
          </p:cNvSpPr>
          <p:nvPr>
            <p:ph type="title"/>
          </p:nvPr>
        </p:nvSpPr>
        <p:spPr/>
        <p:txBody>
          <a:bodyPr/>
          <a:lstStyle/>
          <a:p>
            <a:r>
              <a:rPr lang="en-US" dirty="0"/>
              <a:t>The ‘</a:t>
            </a:r>
            <a:r>
              <a:rPr lang="en-US" dirty="0" err="1"/>
              <a:t>Datafied</a:t>
            </a:r>
            <a:r>
              <a:rPr lang="en-US" dirty="0"/>
              <a:t>’ child </a:t>
            </a:r>
          </a:p>
        </p:txBody>
      </p:sp>
      <p:sp>
        <p:nvSpPr>
          <p:cNvPr id="17" name="Text Placeholder 16">
            <a:extLst>
              <a:ext uri="{FF2B5EF4-FFF2-40B4-BE49-F238E27FC236}">
                <a16:creationId xmlns:a16="http://schemas.microsoft.com/office/drawing/2014/main" id="{FDF17DC5-3DD0-3341-8B0A-E72D37548B10}"/>
              </a:ext>
            </a:extLst>
          </p:cNvPr>
          <p:cNvSpPr>
            <a:spLocks noGrp="1"/>
          </p:cNvSpPr>
          <p:nvPr>
            <p:ph type="body" sz="half" idx="2"/>
          </p:nvPr>
        </p:nvSpPr>
        <p:spPr>
          <a:xfrm>
            <a:off x="723900" y="2110153"/>
            <a:ext cx="4481146" cy="4325815"/>
          </a:xfrm>
        </p:spPr>
        <p:txBody>
          <a:bodyPr>
            <a:normAutofit/>
          </a:bodyPr>
          <a:lstStyle/>
          <a:p>
            <a:r>
              <a:rPr lang="en-US" dirty="0"/>
              <a:t>Children’s Commissioner report - 2018 ’Who Knows What About Me?’ (for more see Livingstone 2018)</a:t>
            </a:r>
          </a:p>
          <a:p>
            <a:r>
              <a:rPr lang="en-US" dirty="0"/>
              <a:t>More data collected on children than ever</a:t>
            </a:r>
          </a:p>
          <a:p>
            <a:r>
              <a:rPr lang="en-US" dirty="0"/>
              <a:t>What consequences will availability of this data have when they become adults? </a:t>
            </a:r>
          </a:p>
          <a:p>
            <a:pPr marL="285750" indent="-285750">
              <a:buFont typeface="Arial" panose="020B0604020202020204" pitchFamily="34" charset="0"/>
              <a:buChar char="•"/>
            </a:pPr>
            <a:r>
              <a:rPr lang="en-US" dirty="0"/>
              <a:t>Data shared online</a:t>
            </a:r>
          </a:p>
          <a:p>
            <a:pPr marL="285750" indent="-285750">
              <a:buFont typeface="Arial" panose="020B0604020202020204" pitchFamily="34" charset="0"/>
              <a:buChar char="•"/>
            </a:pPr>
            <a:r>
              <a:rPr lang="en-US" dirty="0"/>
              <a:t>Data from the home</a:t>
            </a:r>
          </a:p>
          <a:p>
            <a:pPr marL="285750" indent="-285750">
              <a:buFont typeface="Arial" panose="020B0604020202020204" pitchFamily="34" charset="0"/>
              <a:buChar char="•"/>
            </a:pPr>
            <a:r>
              <a:rPr lang="en-US" dirty="0"/>
              <a:t>Data shared/driven outside the home</a:t>
            </a:r>
          </a:p>
          <a:p>
            <a:endParaRPr lang="en-US" dirty="0"/>
          </a:p>
        </p:txBody>
      </p:sp>
      <p:pic>
        <p:nvPicPr>
          <p:cNvPr id="23" name="Picture Placeholder 22">
            <a:extLst>
              <a:ext uri="{FF2B5EF4-FFF2-40B4-BE49-F238E27FC236}">
                <a16:creationId xmlns:a16="http://schemas.microsoft.com/office/drawing/2014/main" id="{4036AE0B-6BB3-A349-A6C0-38174A808EBD}"/>
              </a:ext>
            </a:extLst>
          </p:cNvPr>
          <p:cNvPicPr>
            <a:picLocks noGrp="1" noChangeAspect="1"/>
          </p:cNvPicPr>
          <p:nvPr>
            <p:ph type="pic" idx="1"/>
          </p:nvPr>
        </p:nvPicPr>
        <p:blipFill>
          <a:blip r:embed="rId3"/>
          <a:srcRect l="16597" r="16597"/>
          <a:stretch>
            <a:fillRect/>
          </a:stretch>
        </p:blipFill>
        <p:spPr>
          <a:xfrm>
            <a:off x="6498688" y="3429000"/>
            <a:ext cx="4481146" cy="3240032"/>
          </a:xfrm>
        </p:spPr>
      </p:pic>
      <p:pic>
        <p:nvPicPr>
          <p:cNvPr id="25" name="Picture 24">
            <a:extLst>
              <a:ext uri="{FF2B5EF4-FFF2-40B4-BE49-F238E27FC236}">
                <a16:creationId xmlns:a16="http://schemas.microsoft.com/office/drawing/2014/main" id="{8DA659B0-A8CA-2F4D-9FAD-C919D9BD4AAC}"/>
              </a:ext>
            </a:extLst>
          </p:cNvPr>
          <p:cNvPicPr>
            <a:picLocks noChangeAspect="1"/>
          </p:cNvPicPr>
          <p:nvPr/>
        </p:nvPicPr>
        <p:blipFill>
          <a:blip r:embed="rId4"/>
          <a:stretch>
            <a:fillRect/>
          </a:stretch>
        </p:blipFill>
        <p:spPr>
          <a:xfrm>
            <a:off x="5873262" y="188968"/>
            <a:ext cx="6318738" cy="3240032"/>
          </a:xfrm>
          <a:prstGeom prst="rect">
            <a:avLst/>
          </a:prstGeom>
        </p:spPr>
      </p:pic>
    </p:spTree>
    <p:extLst>
      <p:ext uri="{BB962C8B-B14F-4D97-AF65-F5344CB8AC3E}">
        <p14:creationId xmlns:p14="http://schemas.microsoft.com/office/powerpoint/2010/main" val="1628949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t>A life lived entirely within the global digital age? </a:t>
            </a:r>
            <a:br>
              <a:rPr lang="en-US" b="1" dirty="0"/>
            </a:br>
            <a:endParaRPr lang="en-US" dirty="0"/>
          </a:p>
        </p:txBody>
      </p:sp>
      <p:sp>
        <p:nvSpPr>
          <p:cNvPr id="7" name="Content Placeholder 6"/>
          <p:cNvSpPr>
            <a:spLocks noGrp="1"/>
          </p:cNvSpPr>
          <p:nvPr>
            <p:ph idx="1"/>
          </p:nvPr>
        </p:nvSpPr>
        <p:spPr>
          <a:xfrm>
            <a:off x="5648632" y="685801"/>
            <a:ext cx="5819468" cy="5175250"/>
          </a:xfrm>
        </p:spPr>
        <p:txBody>
          <a:bodyPr>
            <a:normAutofit/>
          </a:bodyPr>
          <a:lstStyle/>
          <a:p>
            <a:endParaRPr lang="en-US" b="1" dirty="0"/>
          </a:p>
          <a:p>
            <a:pPr marL="0" indent="0">
              <a:buNone/>
            </a:pPr>
            <a:endParaRPr lang="en-US" sz="2400" b="1" dirty="0"/>
          </a:p>
          <a:p>
            <a:pPr marL="0" indent="0">
              <a:buNone/>
            </a:pPr>
            <a:endParaRPr lang="en-US" sz="2400" b="1" dirty="0"/>
          </a:p>
          <a:p>
            <a:endParaRPr lang="en-US" b="1" dirty="0"/>
          </a:p>
          <a:p>
            <a:pPr marL="0" indent="0">
              <a:buNone/>
            </a:pPr>
            <a:endParaRPr lang="en-US" sz="2400" b="1" dirty="0"/>
          </a:p>
          <a:p>
            <a:pPr marL="0" indent="0">
              <a:buNone/>
            </a:pPr>
            <a:endParaRPr lang="en-US" sz="2400" b="1" dirty="0"/>
          </a:p>
          <a:p>
            <a:endParaRPr lang="en-US" sz="2400" b="1" dirty="0"/>
          </a:p>
          <a:p>
            <a:endParaRPr lang="en-US" sz="2400" b="1" dirty="0"/>
          </a:p>
          <a:p>
            <a:endParaRPr lang="en-US" sz="2400" b="1" dirty="0"/>
          </a:p>
          <a:p>
            <a:endParaRPr lang="en-US" dirty="0"/>
          </a:p>
        </p:txBody>
      </p:sp>
      <p:sp>
        <p:nvSpPr>
          <p:cNvPr id="2" name="Text Placeholder 1">
            <a:extLst>
              <a:ext uri="{FF2B5EF4-FFF2-40B4-BE49-F238E27FC236}">
                <a16:creationId xmlns:a16="http://schemas.microsoft.com/office/drawing/2014/main" id="{8394EE5A-4C93-A144-9CC9-23DD1E360B81}"/>
              </a:ext>
            </a:extLst>
          </p:cNvPr>
          <p:cNvSpPr>
            <a:spLocks noGrp="1"/>
          </p:cNvSpPr>
          <p:nvPr>
            <p:ph type="body" sz="half" idx="2"/>
          </p:nvPr>
        </p:nvSpPr>
        <p:spPr/>
        <p:txBody>
          <a:bodyPr/>
          <a:lstStyle/>
          <a:p>
            <a:endParaRPr lang="en-US" b="1" dirty="0"/>
          </a:p>
          <a:p>
            <a:r>
              <a:rPr lang="en-US" b="1" dirty="0"/>
              <a:t>Google is 20 years old</a:t>
            </a:r>
          </a:p>
          <a:p>
            <a:r>
              <a:rPr lang="en-US" b="1" dirty="0"/>
              <a:t>Facebook is 15 years old</a:t>
            </a:r>
          </a:p>
          <a:p>
            <a:r>
              <a:rPr lang="en-US" b="1" dirty="0"/>
              <a:t>Instagram 8 years old</a:t>
            </a:r>
          </a:p>
          <a:p>
            <a:r>
              <a:rPr lang="en-US" b="1" dirty="0"/>
              <a:t>Integrated Children’s System - 15 years old </a:t>
            </a:r>
            <a:endParaRPr lang="en-US" dirty="0"/>
          </a:p>
          <a:p>
            <a:endParaRPr lang="en-US" b="1" dirty="0"/>
          </a:p>
          <a:p>
            <a:endParaRPr lang="en-US" b="1" dirty="0"/>
          </a:p>
          <a:p>
            <a:endParaRPr lang="en-US" b="1" dirty="0"/>
          </a:p>
          <a:p>
            <a:endParaRPr lang="en-US" dirty="0"/>
          </a:p>
        </p:txBody>
      </p:sp>
      <p:pic>
        <p:nvPicPr>
          <p:cNvPr id="9" name="Picture 8">
            <a:extLst>
              <a:ext uri="{FF2B5EF4-FFF2-40B4-BE49-F238E27FC236}">
                <a16:creationId xmlns:a16="http://schemas.microsoft.com/office/drawing/2014/main" id="{9B1753DA-870F-7642-B350-E0945A91A76F}"/>
              </a:ext>
            </a:extLst>
          </p:cNvPr>
          <p:cNvPicPr>
            <a:picLocks noChangeAspect="1"/>
          </p:cNvPicPr>
          <p:nvPr/>
        </p:nvPicPr>
        <p:blipFill>
          <a:blip r:embed="rId3"/>
          <a:stretch>
            <a:fillRect/>
          </a:stretch>
        </p:blipFill>
        <p:spPr>
          <a:xfrm>
            <a:off x="5648632" y="703384"/>
            <a:ext cx="5524500" cy="3692769"/>
          </a:xfrm>
          <a:prstGeom prst="rect">
            <a:avLst/>
          </a:prstGeom>
        </p:spPr>
      </p:pic>
    </p:spTree>
    <p:extLst>
      <p:ext uri="{BB962C8B-B14F-4D97-AF65-F5344CB8AC3E}">
        <p14:creationId xmlns:p14="http://schemas.microsoft.com/office/powerpoint/2010/main" val="209947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81D90C-9C02-204B-8D27-030C8CA6AEB9}"/>
              </a:ext>
            </a:extLst>
          </p:cNvPr>
          <p:cNvSpPr>
            <a:spLocks noGrp="1"/>
          </p:cNvSpPr>
          <p:nvPr>
            <p:ph type="title"/>
          </p:nvPr>
        </p:nvSpPr>
        <p:spPr/>
        <p:txBody>
          <a:bodyPr/>
          <a:lstStyle/>
          <a:p>
            <a:r>
              <a:rPr lang="en-US" dirty="0"/>
              <a:t>Concerns with…</a:t>
            </a:r>
          </a:p>
        </p:txBody>
      </p:sp>
      <p:sp>
        <p:nvSpPr>
          <p:cNvPr id="5" name="Content Placeholder 4">
            <a:extLst>
              <a:ext uri="{FF2B5EF4-FFF2-40B4-BE49-F238E27FC236}">
                <a16:creationId xmlns:a16="http://schemas.microsoft.com/office/drawing/2014/main" id="{DF7D7E3F-5DAC-7540-AC10-502A0EB24ACC}"/>
              </a:ext>
            </a:extLst>
          </p:cNvPr>
          <p:cNvSpPr>
            <a:spLocks noGrp="1"/>
          </p:cNvSpPr>
          <p:nvPr>
            <p:ph sz="half" idx="1"/>
          </p:nvPr>
        </p:nvSpPr>
        <p:spPr/>
        <p:txBody>
          <a:bodyPr/>
          <a:lstStyle/>
          <a:p>
            <a:pPr marL="0" indent="0">
              <a:buNone/>
            </a:pPr>
            <a:r>
              <a:rPr lang="en-US" b="1" dirty="0"/>
              <a:t>Practices of Mediated Surveillance  </a:t>
            </a:r>
          </a:p>
          <a:p>
            <a:pPr marL="0" indent="0">
              <a:buNone/>
            </a:pPr>
            <a:r>
              <a:rPr lang="en-US" dirty="0"/>
              <a:t>Connections to assessment and gathering of evidence </a:t>
            </a:r>
          </a:p>
          <a:p>
            <a:pPr marL="0" indent="0">
              <a:buNone/>
            </a:pPr>
            <a:r>
              <a:rPr lang="en-US" dirty="0"/>
              <a:t>Safeguarding practices for children and young people</a:t>
            </a:r>
          </a:p>
          <a:p>
            <a:pPr marL="0" indent="0">
              <a:buNone/>
            </a:pPr>
            <a:r>
              <a:rPr lang="en-US" dirty="0"/>
              <a:t>Use of surveillance strategies within policing and care giving </a:t>
            </a:r>
          </a:p>
          <a:p>
            <a:pPr marL="0" indent="0">
              <a:buNone/>
            </a:pPr>
            <a:endParaRPr lang="en-US" dirty="0"/>
          </a:p>
          <a:p>
            <a:pPr marL="0" indent="0">
              <a:buNone/>
            </a:pPr>
            <a:endParaRPr lang="en-US" dirty="0"/>
          </a:p>
        </p:txBody>
      </p:sp>
      <p:sp>
        <p:nvSpPr>
          <p:cNvPr id="6" name="Content Placeholder 5">
            <a:extLst>
              <a:ext uri="{FF2B5EF4-FFF2-40B4-BE49-F238E27FC236}">
                <a16:creationId xmlns:a16="http://schemas.microsoft.com/office/drawing/2014/main" id="{58D4D9F7-FCCE-7E4E-81C8-8B56BF6A4C21}"/>
              </a:ext>
            </a:extLst>
          </p:cNvPr>
          <p:cNvSpPr>
            <a:spLocks noGrp="1"/>
          </p:cNvSpPr>
          <p:nvPr>
            <p:ph sz="half" idx="2"/>
          </p:nvPr>
        </p:nvSpPr>
        <p:spPr/>
        <p:txBody>
          <a:bodyPr/>
          <a:lstStyle/>
          <a:p>
            <a:pPr marL="0" indent="0">
              <a:buNone/>
            </a:pPr>
            <a:r>
              <a:rPr lang="en-US" b="1" dirty="0"/>
              <a:t>Digital welfare </a:t>
            </a:r>
          </a:p>
          <a:p>
            <a:pPr marL="0" indent="0">
              <a:buNone/>
            </a:pPr>
            <a:r>
              <a:rPr lang="en-US" dirty="0"/>
              <a:t>Connections to classifying families and identifying children ‘of concern’ or ‘at risk’ </a:t>
            </a:r>
          </a:p>
          <a:p>
            <a:pPr marL="0" indent="0">
              <a:buNone/>
            </a:pPr>
            <a:r>
              <a:rPr lang="en-US" dirty="0"/>
              <a:t>Eligibility for help and support </a:t>
            </a:r>
          </a:p>
          <a:p>
            <a:pPr marL="0" indent="0">
              <a:buNone/>
            </a:pPr>
            <a:r>
              <a:rPr lang="en-US" dirty="0"/>
              <a:t>Lifespan of data generated through contact with a provision of services. </a:t>
            </a:r>
          </a:p>
        </p:txBody>
      </p:sp>
    </p:spTree>
    <p:extLst>
      <p:ext uri="{BB962C8B-B14F-4D97-AF65-F5344CB8AC3E}">
        <p14:creationId xmlns:p14="http://schemas.microsoft.com/office/powerpoint/2010/main" val="37808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7906-8CF2-154B-AC43-EC974B356FB2}"/>
              </a:ext>
            </a:extLst>
          </p:cNvPr>
          <p:cNvSpPr>
            <a:spLocks noGrp="1"/>
          </p:cNvSpPr>
          <p:nvPr>
            <p:ph type="title"/>
          </p:nvPr>
        </p:nvSpPr>
        <p:spPr/>
        <p:txBody>
          <a:bodyPr/>
          <a:lstStyle/>
          <a:p>
            <a:r>
              <a:rPr lang="en-US" dirty="0"/>
              <a:t>Using the digital –assessment and evidence </a:t>
            </a:r>
          </a:p>
        </p:txBody>
      </p:sp>
      <p:sp>
        <p:nvSpPr>
          <p:cNvPr id="4" name="Content Placeholder 3">
            <a:extLst>
              <a:ext uri="{FF2B5EF4-FFF2-40B4-BE49-F238E27FC236}">
                <a16:creationId xmlns:a16="http://schemas.microsoft.com/office/drawing/2014/main" id="{D5F304F3-08F5-0B44-970D-88A7FAB3313A}"/>
              </a:ext>
            </a:extLst>
          </p:cNvPr>
          <p:cNvSpPr>
            <a:spLocks noGrp="1"/>
          </p:cNvSpPr>
          <p:nvPr>
            <p:ph sz="half" idx="1"/>
          </p:nvPr>
        </p:nvSpPr>
        <p:spPr>
          <a:xfrm>
            <a:off x="1371600" y="2285999"/>
            <a:ext cx="4447786" cy="3886201"/>
          </a:xfrm>
        </p:spPr>
        <p:txBody>
          <a:bodyPr>
            <a:normAutofit fontScale="92500" lnSpcReduction="20000"/>
          </a:bodyPr>
          <a:lstStyle/>
          <a:p>
            <a:r>
              <a:rPr lang="en-US" dirty="0"/>
              <a:t>Checking parent/care-givers Facebook – (and other individually owned social media accounts) Is this still ‘common’ practice?</a:t>
            </a:r>
          </a:p>
          <a:p>
            <a:pPr marL="0" indent="0">
              <a:buNone/>
            </a:pPr>
            <a:r>
              <a:rPr lang="en-US" dirty="0"/>
              <a:t>See </a:t>
            </a:r>
            <a:r>
              <a:rPr lang="en-US" dirty="0" err="1"/>
              <a:t>Cooner</a:t>
            </a:r>
            <a:r>
              <a:rPr lang="en-US" dirty="0"/>
              <a:t> and </a:t>
            </a:r>
            <a:r>
              <a:rPr lang="en-US" dirty="0" err="1"/>
              <a:t>Beddoe</a:t>
            </a:r>
            <a:r>
              <a:rPr lang="en-US" dirty="0"/>
              <a:t> (2018), Simpson (2018)</a:t>
            </a:r>
          </a:p>
          <a:p>
            <a:r>
              <a:rPr lang="en-US" dirty="0"/>
              <a:t>Ethical position </a:t>
            </a:r>
            <a:r>
              <a:rPr lang="en-US" i="1" dirty="0"/>
              <a:t>and </a:t>
            </a:r>
            <a:r>
              <a:rPr lang="en-US" dirty="0"/>
              <a:t>legal position to be considered? </a:t>
            </a:r>
          </a:p>
          <a:p>
            <a:r>
              <a:rPr lang="en-US" dirty="0"/>
              <a:t>How covert is this activity? </a:t>
            </a:r>
          </a:p>
          <a:p>
            <a:r>
              <a:rPr lang="en-US" dirty="0"/>
              <a:t>What happens when this evidence translates to care proceedings? </a:t>
            </a:r>
          </a:p>
          <a:p>
            <a:pPr marL="0" indent="0">
              <a:buNone/>
            </a:pPr>
            <a:endParaRPr lang="en-US" dirty="0"/>
          </a:p>
        </p:txBody>
      </p:sp>
      <p:sp>
        <p:nvSpPr>
          <p:cNvPr id="5" name="Content Placeholder 4">
            <a:extLst>
              <a:ext uri="{FF2B5EF4-FFF2-40B4-BE49-F238E27FC236}">
                <a16:creationId xmlns:a16="http://schemas.microsoft.com/office/drawing/2014/main" id="{877E87B1-5F85-3548-939E-F8E4F2C808BB}"/>
              </a:ext>
            </a:extLst>
          </p:cNvPr>
          <p:cNvSpPr>
            <a:spLocks noGrp="1"/>
          </p:cNvSpPr>
          <p:nvPr>
            <p:ph sz="half" idx="2"/>
          </p:nvPr>
        </p:nvSpPr>
        <p:spPr/>
        <p:txBody>
          <a:bodyPr>
            <a:normAutofit fontScale="92500" lnSpcReduction="20000"/>
          </a:bodyPr>
          <a:lstStyle/>
          <a:p>
            <a:r>
              <a:rPr lang="en-GB" dirty="0"/>
              <a:t>Regulation of Investigatory Powers Act (2000)</a:t>
            </a:r>
          </a:p>
          <a:p>
            <a:r>
              <a:rPr lang="en-GB" dirty="0"/>
              <a:t>Covert ‘Directed surveillance’ ? </a:t>
            </a:r>
          </a:p>
          <a:p>
            <a:pPr marL="0" indent="0">
              <a:buNone/>
            </a:pPr>
            <a:r>
              <a:rPr lang="en-GB" dirty="0"/>
              <a:t>”Where online monitoring or investigation is conducted covertly for the purpose of a specific investigation or operation and is likely to result in the obtaining of private information about a person or group, an authorisation for directed surveillance should be considered” </a:t>
            </a:r>
          </a:p>
          <a:p>
            <a:r>
              <a:rPr lang="en-GB" dirty="0"/>
              <a:t>Community Care survey / FOI request found out of 134 respondent just 6 had a policy on SM surveillance </a:t>
            </a:r>
          </a:p>
          <a:p>
            <a:endParaRPr lang="en-GB" dirty="0"/>
          </a:p>
          <a:p>
            <a:endParaRPr lang="en-GB" dirty="0"/>
          </a:p>
          <a:p>
            <a:endParaRPr lang="en-US" dirty="0"/>
          </a:p>
        </p:txBody>
      </p:sp>
    </p:spTree>
    <p:extLst>
      <p:ext uri="{BB962C8B-B14F-4D97-AF65-F5344CB8AC3E}">
        <p14:creationId xmlns:p14="http://schemas.microsoft.com/office/powerpoint/2010/main" val="289481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98ED-142E-704D-B47E-5DE894D322AF}"/>
              </a:ext>
            </a:extLst>
          </p:cNvPr>
          <p:cNvSpPr>
            <a:spLocks noGrp="1"/>
          </p:cNvSpPr>
          <p:nvPr>
            <p:ph type="title"/>
          </p:nvPr>
        </p:nvSpPr>
        <p:spPr/>
        <p:txBody>
          <a:bodyPr/>
          <a:lstStyle/>
          <a:p>
            <a:r>
              <a:rPr lang="en-US" dirty="0"/>
              <a:t>Using the digital – Safeguarding children </a:t>
            </a:r>
          </a:p>
        </p:txBody>
      </p:sp>
      <p:sp>
        <p:nvSpPr>
          <p:cNvPr id="3" name="Content Placeholder 2">
            <a:extLst>
              <a:ext uri="{FF2B5EF4-FFF2-40B4-BE49-F238E27FC236}">
                <a16:creationId xmlns:a16="http://schemas.microsoft.com/office/drawing/2014/main" id="{0D7922FF-E1BD-1D49-A492-6AAFF076F1CB}"/>
              </a:ext>
            </a:extLst>
          </p:cNvPr>
          <p:cNvSpPr>
            <a:spLocks noGrp="1"/>
          </p:cNvSpPr>
          <p:nvPr>
            <p:ph sz="half" idx="1"/>
          </p:nvPr>
        </p:nvSpPr>
        <p:spPr/>
        <p:txBody>
          <a:bodyPr>
            <a:normAutofit fontScale="92500" lnSpcReduction="10000"/>
          </a:bodyPr>
          <a:lstStyle/>
          <a:p>
            <a:r>
              <a:rPr lang="en-US" dirty="0"/>
              <a:t>Ways to communicate with vulnerable children (incorporating the digital environment into care and support plans) </a:t>
            </a:r>
          </a:p>
          <a:p>
            <a:r>
              <a:rPr lang="en-US" dirty="0"/>
              <a:t>Mapping of digital social networks for purposes of complex/contextual safeguarding (Firmin 2017)</a:t>
            </a:r>
          </a:p>
          <a:p>
            <a:r>
              <a:rPr lang="en-US" dirty="0"/>
              <a:t>Reported practices of ‘spy’ software to monitor Looked After children’s digital activity.</a:t>
            </a:r>
          </a:p>
          <a:p>
            <a:r>
              <a:rPr lang="en-US" dirty="0"/>
              <a:t>Limiting digital activity for LAC (Simpson, 2016, 2018)</a:t>
            </a:r>
          </a:p>
          <a:p>
            <a:endParaRPr lang="en-US" dirty="0"/>
          </a:p>
        </p:txBody>
      </p:sp>
      <p:pic>
        <p:nvPicPr>
          <p:cNvPr id="6" name="Content Placeholder 5">
            <a:extLst>
              <a:ext uri="{FF2B5EF4-FFF2-40B4-BE49-F238E27FC236}">
                <a16:creationId xmlns:a16="http://schemas.microsoft.com/office/drawing/2014/main" id="{B7544F0C-BFF4-4D41-8665-305F3B8DB414}"/>
              </a:ext>
            </a:extLst>
          </p:cNvPr>
          <p:cNvPicPr>
            <a:picLocks noGrp="1" noChangeAspect="1"/>
          </p:cNvPicPr>
          <p:nvPr>
            <p:ph sz="half" idx="2"/>
          </p:nvPr>
        </p:nvPicPr>
        <p:blipFill>
          <a:blip r:embed="rId3"/>
          <a:stretch>
            <a:fillRect/>
          </a:stretch>
        </p:blipFill>
        <p:spPr>
          <a:xfrm>
            <a:off x="6782532" y="1428750"/>
            <a:ext cx="4448175" cy="3823188"/>
          </a:xfrm>
        </p:spPr>
      </p:pic>
    </p:spTree>
    <p:extLst>
      <p:ext uri="{BB962C8B-B14F-4D97-AF65-F5344CB8AC3E}">
        <p14:creationId xmlns:p14="http://schemas.microsoft.com/office/powerpoint/2010/main" val="251258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D016F55-7009-0440-9373-43B42466D2AE}"/>
              </a:ext>
            </a:extLst>
          </p:cNvPr>
          <p:cNvPicPr>
            <a:picLocks noChangeAspect="1"/>
          </p:cNvPicPr>
          <p:nvPr/>
        </p:nvPicPr>
        <p:blipFill>
          <a:blip r:embed="rId3"/>
          <a:stretch>
            <a:fillRect/>
          </a:stretch>
        </p:blipFill>
        <p:spPr>
          <a:xfrm>
            <a:off x="962269" y="0"/>
            <a:ext cx="11522808" cy="6956425"/>
          </a:xfrm>
          <a:prstGeom prst="rect">
            <a:avLst/>
          </a:prstGeom>
        </p:spPr>
      </p:pic>
    </p:spTree>
    <p:extLst>
      <p:ext uri="{BB962C8B-B14F-4D97-AF65-F5344CB8AC3E}">
        <p14:creationId xmlns:p14="http://schemas.microsoft.com/office/powerpoint/2010/main" val="2730010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0F07-ABA0-9748-B2E2-810DD022C1D1}"/>
              </a:ext>
            </a:extLst>
          </p:cNvPr>
          <p:cNvSpPr>
            <a:spLocks noGrp="1"/>
          </p:cNvSpPr>
          <p:nvPr>
            <p:ph type="title"/>
          </p:nvPr>
        </p:nvSpPr>
        <p:spPr/>
        <p:txBody>
          <a:bodyPr/>
          <a:lstStyle/>
          <a:p>
            <a:r>
              <a:rPr lang="en-US" dirty="0"/>
              <a:t>Using the digital – </a:t>
            </a:r>
            <a:r>
              <a:rPr lang="en-US" dirty="0" err="1"/>
              <a:t>analysing</a:t>
            </a:r>
            <a:r>
              <a:rPr lang="en-US" dirty="0"/>
              <a:t> and classifying information </a:t>
            </a:r>
          </a:p>
        </p:txBody>
      </p:sp>
      <p:sp>
        <p:nvSpPr>
          <p:cNvPr id="3" name="Content Placeholder 2">
            <a:extLst>
              <a:ext uri="{FF2B5EF4-FFF2-40B4-BE49-F238E27FC236}">
                <a16:creationId xmlns:a16="http://schemas.microsoft.com/office/drawing/2014/main" id="{31EF1A57-42E1-C84D-A801-604D09414AD2}"/>
              </a:ext>
            </a:extLst>
          </p:cNvPr>
          <p:cNvSpPr>
            <a:spLocks noGrp="1"/>
          </p:cNvSpPr>
          <p:nvPr>
            <p:ph sz="half" idx="1"/>
          </p:nvPr>
        </p:nvSpPr>
        <p:spPr/>
        <p:txBody>
          <a:bodyPr>
            <a:normAutofit fontScale="92500" lnSpcReduction="10000"/>
          </a:bodyPr>
          <a:lstStyle/>
          <a:p>
            <a:r>
              <a:rPr lang="en-US" dirty="0" err="1"/>
              <a:t>Digitalisation</a:t>
            </a:r>
            <a:r>
              <a:rPr lang="en-US" dirty="0"/>
              <a:t> and datafication of information children and their families  </a:t>
            </a:r>
          </a:p>
          <a:p>
            <a:r>
              <a:rPr lang="en-US" dirty="0"/>
              <a:t>‘Data’ becomes a static records of complex lives – how can this be contested? </a:t>
            </a:r>
          </a:p>
          <a:p>
            <a:r>
              <a:rPr lang="en-US" dirty="0"/>
              <a:t>Reliant on the ‘accuracy’ of the data it draws upon </a:t>
            </a:r>
          </a:p>
          <a:p>
            <a:r>
              <a:rPr lang="en-GB" dirty="0"/>
              <a:t>“the data that predictive tools draw on do not represent child abuse incidence across the population” (</a:t>
            </a:r>
            <a:r>
              <a:rPr lang="en-GB" dirty="0" err="1"/>
              <a:t>Keddell</a:t>
            </a:r>
            <a:r>
              <a:rPr lang="en-GB" dirty="0"/>
              <a:t>, 2019)</a:t>
            </a:r>
            <a:endParaRPr lang="en-US" dirty="0"/>
          </a:p>
          <a:p>
            <a:endParaRPr lang="en-US" dirty="0"/>
          </a:p>
        </p:txBody>
      </p:sp>
      <p:pic>
        <p:nvPicPr>
          <p:cNvPr id="10" name="Content Placeholder 9">
            <a:extLst>
              <a:ext uri="{FF2B5EF4-FFF2-40B4-BE49-F238E27FC236}">
                <a16:creationId xmlns:a16="http://schemas.microsoft.com/office/drawing/2014/main" id="{72F21DC4-2F0D-8F41-B955-18974CF69EC6}"/>
              </a:ext>
            </a:extLst>
          </p:cNvPr>
          <p:cNvPicPr>
            <a:picLocks noGrp="1" noChangeAspect="1"/>
          </p:cNvPicPr>
          <p:nvPr>
            <p:ph sz="half" idx="2"/>
          </p:nvPr>
        </p:nvPicPr>
        <p:blipFill>
          <a:blip r:embed="rId3"/>
          <a:stretch>
            <a:fillRect/>
          </a:stretch>
        </p:blipFill>
        <p:spPr>
          <a:xfrm>
            <a:off x="6958011" y="1328739"/>
            <a:ext cx="5029201" cy="4071936"/>
          </a:xfrm>
        </p:spPr>
      </p:pic>
      <p:sp>
        <p:nvSpPr>
          <p:cNvPr id="11" name="Rectangle 10">
            <a:extLst>
              <a:ext uri="{FF2B5EF4-FFF2-40B4-BE49-F238E27FC236}">
                <a16:creationId xmlns:a16="http://schemas.microsoft.com/office/drawing/2014/main" id="{EB04059F-C740-B343-B007-1F0DFA0254F5}"/>
              </a:ext>
            </a:extLst>
          </p:cNvPr>
          <p:cNvSpPr/>
          <p:nvPr/>
        </p:nvSpPr>
        <p:spPr>
          <a:xfrm>
            <a:off x="6372616" y="5740275"/>
            <a:ext cx="5614596" cy="923330"/>
          </a:xfrm>
          <a:prstGeom prst="rect">
            <a:avLst/>
          </a:prstGeom>
        </p:spPr>
        <p:txBody>
          <a:bodyPr wrap="square">
            <a:spAutoFit/>
          </a:bodyPr>
          <a:lstStyle/>
          <a:p>
            <a:r>
              <a:rPr lang="en-GB" b="1" dirty="0">
                <a:solidFill>
                  <a:srgbClr val="121212"/>
                </a:solidFill>
                <a:latin typeface="Guardian Text Egyptian Web"/>
              </a:rPr>
              <a:t>“Citizens do not automatically have access to the results from the integrated analytics hub but can request them under data protection laws” Guardian 15</a:t>
            </a:r>
            <a:r>
              <a:rPr lang="en-GB" b="1" baseline="30000" dirty="0">
                <a:solidFill>
                  <a:srgbClr val="121212"/>
                </a:solidFill>
                <a:latin typeface="Guardian Text Egyptian Web"/>
              </a:rPr>
              <a:t>th</a:t>
            </a:r>
            <a:r>
              <a:rPr lang="en-GB" b="1" dirty="0">
                <a:solidFill>
                  <a:srgbClr val="121212"/>
                </a:solidFill>
                <a:latin typeface="Guardian Text Egyptian Web"/>
              </a:rPr>
              <a:t> October 2019 </a:t>
            </a:r>
            <a:endParaRPr lang="en-US" b="1" dirty="0"/>
          </a:p>
        </p:txBody>
      </p:sp>
    </p:spTree>
    <p:extLst>
      <p:ext uri="{BB962C8B-B14F-4D97-AF65-F5344CB8AC3E}">
        <p14:creationId xmlns:p14="http://schemas.microsoft.com/office/powerpoint/2010/main" val="196201992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{A6B85062-19C7-6540-B0AE-A2BF512EF3C1}tf10001072</Template>
  <TotalTime>3838</TotalTime>
  <Words>2606</Words>
  <Application>Microsoft Macintosh PowerPoint</Application>
  <PresentationFormat>Widescreen</PresentationFormat>
  <Paragraphs>203</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Franklin Gothic Book</vt:lpstr>
      <vt:lpstr>Guardian Text Egyptian Web</vt:lpstr>
      <vt:lpstr>Times New Roman</vt:lpstr>
      <vt:lpstr>Crop</vt:lpstr>
      <vt:lpstr>    A Runaway Train? - Living With the Digital: Implications for Practice.  </vt:lpstr>
      <vt:lpstr>A Networked Society </vt:lpstr>
      <vt:lpstr>The ‘Datafied’ child </vt:lpstr>
      <vt:lpstr>A life lived entirely within the global digital age?  </vt:lpstr>
      <vt:lpstr>Concerns with…</vt:lpstr>
      <vt:lpstr>Using the digital –assessment and evidence </vt:lpstr>
      <vt:lpstr>Using the digital – Safeguarding children </vt:lpstr>
      <vt:lpstr>PowerPoint Presentation</vt:lpstr>
      <vt:lpstr>Using the digital – analysing and classifying information </vt:lpstr>
      <vt:lpstr>Who is and who isn’t in the data mix? </vt:lpstr>
      <vt:lpstr>Digital Dystopia? </vt:lpstr>
      <vt:lpstr>PowerPoint Presentation</vt:lpstr>
      <vt:lpstr>Balancing Trust/Rights with effective Safeguarding </vt:lpstr>
      <vt:lpstr>Digital Ethics, rights and justice </vt:lpstr>
      <vt:lpstr>Waking up?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 Runaway Train? - Living With the Digital: Implications for Practice.  </dc:title>
  <dc:creator>ffion evans</dc:creator>
  <cp:lastModifiedBy>ffion evans</cp:lastModifiedBy>
  <cp:revision>46</cp:revision>
  <cp:lastPrinted>2019-10-24T07:33:38Z</cp:lastPrinted>
  <dcterms:created xsi:type="dcterms:W3CDTF">2019-10-21T14:25:10Z</dcterms:created>
  <dcterms:modified xsi:type="dcterms:W3CDTF">2019-10-29T09:47:02Z</dcterms:modified>
</cp:coreProperties>
</file>