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74" r:id="rId2"/>
    <p:sldId id="277" r:id="rId3"/>
    <p:sldId id="278" r:id="rId4"/>
    <p:sldId id="279" r:id="rId5"/>
    <p:sldId id="273" r:id="rId6"/>
    <p:sldId id="280" r:id="rId7"/>
    <p:sldId id="259" r:id="rId8"/>
    <p:sldId id="260"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Default Section" id="{3A44B329-0B1E-4B65-AECF-40BC5F7A63F7}">
          <p14:sldIdLst>
            <p14:sldId id="274"/>
            <p14:sldId id="277"/>
            <p14:sldId id="278"/>
            <p14:sldId id="279"/>
            <p14:sldId id="273"/>
            <p14:sldId id="280"/>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7E4A"/>
    <a:srgbClr val="DC592A"/>
    <a:srgbClr val="7C0524"/>
    <a:srgbClr val="3B1F69"/>
    <a:srgbClr val="00918A"/>
    <a:srgbClr val="0F32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19" autoAdjust="0"/>
    <p:restoredTop sz="94595" autoAdjust="0"/>
  </p:normalViewPr>
  <p:slideViewPr>
    <p:cSldViewPr>
      <p:cViewPr varScale="1">
        <p:scale>
          <a:sx n="81" d="100"/>
          <a:sy n="81" d="100"/>
        </p:scale>
        <p:origin x="-1284"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4" charset="-128"/>
                <a:cs typeface="+mn-cs"/>
              </a:defRPr>
            </a:lvl1pPr>
          </a:lstStyle>
          <a:p>
            <a:pPr>
              <a:defRPr/>
            </a:pPr>
            <a:endParaRPr lang="en-US"/>
          </a:p>
        </p:txBody>
      </p:sp>
      <p:sp>
        <p:nvSpPr>
          <p:cNvPr id="21507" name="Rectangle 3"/>
          <p:cNvSpPr>
            <a:spLocks noGrp="1" noChangeArrowheads="1"/>
          </p:cNvSpPr>
          <p:nvPr>
            <p:ph type="dt" idx="1"/>
          </p:nvPr>
        </p:nvSpPr>
        <p:spPr bwMode="auto">
          <a:xfrm>
            <a:off x="3852016"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4" charset="-128"/>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4" charset="-128"/>
                <a:cs typeface="+mn-cs"/>
              </a:defRPr>
            </a:lvl1pPr>
          </a:lstStyle>
          <a:p>
            <a:pPr>
              <a:defRPr/>
            </a:pPr>
            <a:endParaRPr lang="en-US"/>
          </a:p>
        </p:txBody>
      </p:sp>
      <p:sp>
        <p:nvSpPr>
          <p:cNvPr id="21511" name="Rectangle 7"/>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4" charset="-128"/>
                <a:cs typeface="+mn-cs"/>
              </a:defRPr>
            </a:lvl1pPr>
          </a:lstStyle>
          <a:p>
            <a:pPr>
              <a:defRPr/>
            </a:pPr>
            <a:fld id="{D2B0C7DC-6112-4934-8E57-418156A8594F}" type="slidenum">
              <a:rPr lang="en-US"/>
              <a:pPr>
                <a:defRPr/>
              </a:pPr>
              <a:t>‹#›</a:t>
            </a:fld>
            <a:endParaRPr lang="en-US"/>
          </a:p>
        </p:txBody>
      </p:sp>
    </p:spTree>
    <p:extLst>
      <p:ext uri="{BB962C8B-B14F-4D97-AF65-F5344CB8AC3E}">
        <p14:creationId xmlns:p14="http://schemas.microsoft.com/office/powerpoint/2010/main" val="432591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powerpoint curve"/>
          <p:cNvPicPr>
            <a:picLocks noChangeAspect="1" noChangeArrowheads="1"/>
          </p:cNvPicPr>
          <p:nvPr userDrawn="1"/>
        </p:nvPicPr>
        <p:blipFill>
          <a:blip r:embed="rId2"/>
          <a:srcRect/>
          <a:stretch>
            <a:fillRect/>
          </a:stretch>
        </p:blipFill>
        <p:spPr bwMode="auto">
          <a:xfrm>
            <a:off x="-1588" y="1852613"/>
            <a:ext cx="9145588" cy="5005387"/>
          </a:xfrm>
          <a:prstGeom prst="rect">
            <a:avLst/>
          </a:prstGeom>
          <a:noFill/>
          <a:ln w="9525">
            <a:noFill/>
            <a:miter lim="800000"/>
            <a:headEnd/>
            <a:tailEnd/>
          </a:ln>
        </p:spPr>
      </p:pic>
      <p:pic>
        <p:nvPicPr>
          <p:cNvPr id="4" name="Picture 5" descr="1_logo"/>
          <p:cNvPicPr>
            <a:picLocks noChangeAspect="1" noChangeArrowheads="1"/>
          </p:cNvPicPr>
          <p:nvPr userDrawn="1"/>
        </p:nvPicPr>
        <p:blipFill>
          <a:blip r:embed="rId3"/>
          <a:srcRect/>
          <a:stretch>
            <a:fillRect/>
          </a:stretch>
        </p:blipFill>
        <p:spPr bwMode="auto">
          <a:xfrm>
            <a:off x="7696200" y="579438"/>
            <a:ext cx="828675" cy="1096962"/>
          </a:xfrm>
          <a:prstGeom prst="rect">
            <a:avLst/>
          </a:prstGeom>
          <a:noFill/>
          <a:ln w="9525">
            <a:noFill/>
            <a:miter lim="800000"/>
            <a:headEnd/>
            <a:tailEnd/>
          </a:ln>
        </p:spPr>
      </p:pic>
      <p:sp>
        <p:nvSpPr>
          <p:cNvPr id="15362" name="Rectangle 2"/>
          <p:cNvSpPr>
            <a:spLocks noGrp="1" noChangeArrowheads="1"/>
          </p:cNvSpPr>
          <p:nvPr>
            <p:ph type="ctrTitle"/>
          </p:nvPr>
        </p:nvSpPr>
        <p:spPr>
          <a:xfrm>
            <a:off x="685800" y="3124200"/>
            <a:ext cx="7772400" cy="1066800"/>
          </a:xfrm>
        </p:spPr>
        <p:txBody>
          <a:bodyPr/>
          <a:lstStyle>
            <a:lvl1pPr algn="ctr">
              <a:defRPr>
                <a:solidFill>
                  <a:schemeClr val="bg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67818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67818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1_logo"/>
          <p:cNvPicPr>
            <a:picLocks noChangeAspect="1" noChangeArrowheads="1"/>
          </p:cNvPicPr>
          <p:nvPr userDrawn="1"/>
        </p:nvPicPr>
        <p:blipFill>
          <a:blip r:embed="rId14"/>
          <a:srcRect/>
          <a:stretch>
            <a:fillRect/>
          </a:stretch>
        </p:blipFill>
        <p:spPr bwMode="auto">
          <a:xfrm>
            <a:off x="7696200" y="579438"/>
            <a:ext cx="828675" cy="1096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l" rtl="0" eaLnBrk="0" fontAlgn="base" hangingPunct="0">
        <a:spcBef>
          <a:spcPct val="0"/>
        </a:spcBef>
        <a:spcAft>
          <a:spcPct val="0"/>
        </a:spcAft>
        <a:defRPr sz="3000" b="1">
          <a:solidFill>
            <a:srgbClr val="0F3277"/>
          </a:solidFill>
          <a:latin typeface="+mj-lt"/>
          <a:ea typeface="+mj-ea"/>
          <a:cs typeface="ＭＳ Ｐゴシック"/>
        </a:defRPr>
      </a:lvl1pPr>
      <a:lvl2pPr algn="l" rtl="0" eaLnBrk="0" fontAlgn="base" hangingPunct="0">
        <a:spcBef>
          <a:spcPct val="0"/>
        </a:spcBef>
        <a:spcAft>
          <a:spcPct val="0"/>
        </a:spcAft>
        <a:defRPr sz="3000" b="1">
          <a:solidFill>
            <a:srgbClr val="0F3277"/>
          </a:solidFill>
          <a:latin typeface="Arial" charset="0"/>
          <a:ea typeface="ＭＳ Ｐゴシック" pitchFamily="4" charset="-128"/>
          <a:cs typeface="ＭＳ Ｐゴシック"/>
        </a:defRPr>
      </a:lvl2pPr>
      <a:lvl3pPr algn="l" rtl="0" eaLnBrk="0" fontAlgn="base" hangingPunct="0">
        <a:spcBef>
          <a:spcPct val="0"/>
        </a:spcBef>
        <a:spcAft>
          <a:spcPct val="0"/>
        </a:spcAft>
        <a:defRPr sz="3000" b="1">
          <a:solidFill>
            <a:srgbClr val="0F3277"/>
          </a:solidFill>
          <a:latin typeface="Arial" charset="0"/>
          <a:ea typeface="ＭＳ Ｐゴシック" pitchFamily="4" charset="-128"/>
          <a:cs typeface="ＭＳ Ｐゴシック"/>
        </a:defRPr>
      </a:lvl3pPr>
      <a:lvl4pPr algn="l" rtl="0" eaLnBrk="0" fontAlgn="base" hangingPunct="0">
        <a:spcBef>
          <a:spcPct val="0"/>
        </a:spcBef>
        <a:spcAft>
          <a:spcPct val="0"/>
        </a:spcAft>
        <a:defRPr sz="3000" b="1">
          <a:solidFill>
            <a:srgbClr val="0F3277"/>
          </a:solidFill>
          <a:latin typeface="Arial" charset="0"/>
          <a:ea typeface="ＭＳ Ｐゴシック" pitchFamily="4" charset="-128"/>
          <a:cs typeface="ＭＳ Ｐゴシック"/>
        </a:defRPr>
      </a:lvl4pPr>
      <a:lvl5pPr algn="l" rtl="0" eaLnBrk="0" fontAlgn="base" hangingPunct="0">
        <a:spcBef>
          <a:spcPct val="0"/>
        </a:spcBef>
        <a:spcAft>
          <a:spcPct val="0"/>
        </a:spcAft>
        <a:defRPr sz="3000" b="1">
          <a:solidFill>
            <a:srgbClr val="0F3277"/>
          </a:solidFill>
          <a:latin typeface="Arial" charset="0"/>
          <a:ea typeface="ＭＳ Ｐゴシック" pitchFamily="4" charset="-128"/>
          <a:cs typeface="ＭＳ Ｐゴシック"/>
        </a:defRPr>
      </a:lvl5pPr>
      <a:lvl6pPr marL="457200" algn="l" rtl="0" fontAlgn="base">
        <a:spcBef>
          <a:spcPct val="0"/>
        </a:spcBef>
        <a:spcAft>
          <a:spcPct val="0"/>
        </a:spcAft>
        <a:defRPr sz="3000" b="1">
          <a:solidFill>
            <a:srgbClr val="0F3277"/>
          </a:solidFill>
          <a:latin typeface="Arial" charset="0"/>
          <a:ea typeface="ＭＳ Ｐゴシック" pitchFamily="4" charset="-128"/>
        </a:defRPr>
      </a:lvl6pPr>
      <a:lvl7pPr marL="914400" algn="l" rtl="0" fontAlgn="base">
        <a:spcBef>
          <a:spcPct val="0"/>
        </a:spcBef>
        <a:spcAft>
          <a:spcPct val="0"/>
        </a:spcAft>
        <a:defRPr sz="3000" b="1">
          <a:solidFill>
            <a:srgbClr val="0F3277"/>
          </a:solidFill>
          <a:latin typeface="Arial" charset="0"/>
          <a:ea typeface="ＭＳ Ｐゴシック" pitchFamily="4" charset="-128"/>
        </a:defRPr>
      </a:lvl7pPr>
      <a:lvl8pPr marL="1371600" algn="l" rtl="0" fontAlgn="base">
        <a:spcBef>
          <a:spcPct val="0"/>
        </a:spcBef>
        <a:spcAft>
          <a:spcPct val="0"/>
        </a:spcAft>
        <a:defRPr sz="3000" b="1">
          <a:solidFill>
            <a:srgbClr val="0F3277"/>
          </a:solidFill>
          <a:latin typeface="Arial" charset="0"/>
          <a:ea typeface="ＭＳ Ｐゴシック" pitchFamily="4" charset="-128"/>
        </a:defRPr>
      </a:lvl8pPr>
      <a:lvl9pPr marL="1828800" algn="l" rtl="0" fontAlgn="base">
        <a:spcBef>
          <a:spcPct val="0"/>
        </a:spcBef>
        <a:spcAft>
          <a:spcPct val="0"/>
        </a:spcAft>
        <a:defRPr sz="3000" b="1">
          <a:solidFill>
            <a:srgbClr val="0F3277"/>
          </a:solidFill>
          <a:latin typeface="Arial" charset="0"/>
          <a:ea typeface="ＭＳ Ｐゴシック" pitchFamily="4" charset="-128"/>
        </a:defRPr>
      </a:lvl9pPr>
    </p:titleStyle>
    <p:bodyStyle>
      <a:lvl1pPr marL="342900" indent="-342900" algn="l" rtl="0" eaLnBrk="0" fontAlgn="base" hangingPunct="0">
        <a:spcBef>
          <a:spcPct val="20000"/>
        </a:spcBef>
        <a:spcAft>
          <a:spcPct val="0"/>
        </a:spcAft>
        <a:buClr>
          <a:srgbClr val="0F3277"/>
        </a:buClr>
        <a:buFont typeface="Times"/>
        <a:buChar char="•"/>
        <a:defRPr sz="32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rgbClr val="0F3277"/>
        </a:buClr>
        <a:buFont typeface="Times"/>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1400">
          <a:solidFill>
            <a:schemeClr val="tx1"/>
          </a:solidFill>
          <a:latin typeface="+mn-lt"/>
          <a:ea typeface="+mn-ea"/>
          <a:cs typeface="ＭＳ Ｐゴシック"/>
        </a:defRPr>
      </a:lvl3pPr>
      <a:lvl4pPr marL="1562100" indent="-228600" algn="l" rtl="0" eaLnBrk="0" fontAlgn="base" hangingPunct="0">
        <a:spcBef>
          <a:spcPct val="20000"/>
        </a:spcBef>
        <a:spcAft>
          <a:spcPct val="0"/>
        </a:spcAft>
        <a:buChar char="–"/>
        <a:defRPr sz="1400">
          <a:solidFill>
            <a:schemeClr val="tx1"/>
          </a:solidFill>
          <a:latin typeface="+mn-lt"/>
          <a:ea typeface="+mn-ea"/>
          <a:cs typeface="ＭＳ Ｐゴシック"/>
        </a:defRPr>
      </a:lvl4pPr>
      <a:lvl5pPr marL="1981200" indent="-228600" algn="l" rtl="0" eaLnBrk="0" fontAlgn="base" hangingPunct="0">
        <a:spcBef>
          <a:spcPct val="20000"/>
        </a:spcBef>
        <a:spcAft>
          <a:spcPct val="0"/>
        </a:spcAft>
        <a:buChar char="»"/>
        <a:defRPr sz="1400">
          <a:solidFill>
            <a:schemeClr val="tx1"/>
          </a:solidFill>
          <a:latin typeface="+mn-lt"/>
          <a:ea typeface="+mn-ea"/>
          <a:cs typeface="ＭＳ Ｐゴシック"/>
        </a:defRPr>
      </a:lvl5pPr>
      <a:lvl6pPr marL="2438400" indent="-228600" algn="l" rtl="0" fontAlgn="base">
        <a:spcBef>
          <a:spcPct val="20000"/>
        </a:spcBef>
        <a:spcAft>
          <a:spcPct val="0"/>
        </a:spcAft>
        <a:defRPr sz="1400">
          <a:solidFill>
            <a:schemeClr val="tx1"/>
          </a:solidFill>
          <a:latin typeface="+mn-lt"/>
          <a:ea typeface="+mn-ea"/>
        </a:defRPr>
      </a:lvl6pPr>
      <a:lvl7pPr marL="2895600" indent="-228600" algn="l" rtl="0" fontAlgn="base">
        <a:spcBef>
          <a:spcPct val="20000"/>
        </a:spcBef>
        <a:spcAft>
          <a:spcPct val="0"/>
        </a:spcAft>
        <a:defRPr sz="1400">
          <a:solidFill>
            <a:schemeClr val="tx1"/>
          </a:solidFill>
          <a:latin typeface="+mn-lt"/>
          <a:ea typeface="+mn-ea"/>
        </a:defRPr>
      </a:lvl7pPr>
      <a:lvl8pPr marL="3352800" indent="-228600" algn="l" rtl="0" fontAlgn="base">
        <a:spcBef>
          <a:spcPct val="20000"/>
        </a:spcBef>
        <a:spcAft>
          <a:spcPct val="0"/>
        </a:spcAft>
        <a:defRPr sz="1400">
          <a:solidFill>
            <a:schemeClr val="tx1"/>
          </a:solidFill>
          <a:latin typeface="+mn-lt"/>
          <a:ea typeface="+mn-ea"/>
        </a:defRPr>
      </a:lvl8pPr>
      <a:lvl9pPr marL="3810000" indent="-228600" algn="l" rtl="0" fontAlgn="base">
        <a:spcBef>
          <a:spcPct val="20000"/>
        </a:spcBef>
        <a:spcAft>
          <a:spcPct val="0"/>
        </a:spcAft>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YOUTH JUSTICE AND CRIMINAL EVIDENCE ACT 1999</a:t>
            </a:r>
            <a:endParaRPr lang="en-GB" sz="2800" dirty="0"/>
          </a:p>
        </p:txBody>
      </p:sp>
      <p:sp>
        <p:nvSpPr>
          <p:cNvPr id="3" name="Content Placeholder 2"/>
          <p:cNvSpPr>
            <a:spLocks noGrp="1"/>
          </p:cNvSpPr>
          <p:nvPr>
            <p:ph idx="1"/>
          </p:nvPr>
        </p:nvSpPr>
        <p:spPr>
          <a:xfrm>
            <a:off x="685800" y="1772816"/>
            <a:ext cx="7990656" cy="4752528"/>
          </a:xfrm>
        </p:spPr>
        <p:txBody>
          <a:bodyPr/>
          <a:lstStyle/>
          <a:p>
            <a:pPr marL="0" indent="0">
              <a:buNone/>
            </a:pPr>
            <a:endParaRPr lang="en-GB" sz="1800" dirty="0"/>
          </a:p>
          <a:p>
            <a:r>
              <a:rPr lang="en-GB" sz="1800" dirty="0" smtClean="0"/>
              <a:t>Fundamentally changed the way that certain witnesses could give evidence in criminal courts. Part of  Achieving Best Evidence, which for the first time appreciated that the criminal courtrooms are intimidating.</a:t>
            </a:r>
          </a:p>
          <a:p>
            <a:pPr marL="0" indent="0">
              <a:buNone/>
            </a:pPr>
            <a:endParaRPr lang="en-GB" sz="1800" dirty="0"/>
          </a:p>
          <a:p>
            <a:r>
              <a:rPr lang="en-GB" sz="1800" dirty="0" smtClean="0"/>
              <a:t>Legislation categorises witnesses who are entitled to Special Measures into Vulnerable and Intimidated.</a:t>
            </a:r>
          </a:p>
          <a:p>
            <a:endParaRPr lang="en-GB" sz="1800" dirty="0"/>
          </a:p>
          <a:p>
            <a:r>
              <a:rPr lang="en-GB" sz="1800" dirty="0" smtClean="0"/>
              <a:t>Section 27 ABE Interviews in Chief used in criminal and family courts for numerous years. </a:t>
            </a:r>
          </a:p>
          <a:p>
            <a:endParaRPr lang="en-GB" sz="1800" dirty="0"/>
          </a:p>
          <a:p>
            <a:r>
              <a:rPr lang="en-GB" sz="1800" dirty="0" smtClean="0"/>
              <a:t>Section 28 PRCE not implemented for over 15 years. Issues with procedure, IT, facilities, time and cost</a:t>
            </a:r>
          </a:p>
          <a:p>
            <a:endParaRPr lang="en-GB" sz="1800" dirty="0" smtClean="0"/>
          </a:p>
          <a:p>
            <a:pPr eaLnBrk="1" hangingPunct="1"/>
            <a:endParaRPr lang="en-GB" sz="1600" dirty="0" smtClean="0"/>
          </a:p>
          <a:p>
            <a:pPr eaLnBrk="1" hangingPunct="1"/>
            <a:endParaRPr lang="en-GB" sz="1600" dirty="0" smtClean="0"/>
          </a:p>
          <a:p>
            <a:pPr eaLnBrk="1" hangingPunct="1"/>
            <a:endParaRPr lang="en-GB" sz="1800" dirty="0" smtClean="0"/>
          </a:p>
          <a:p>
            <a:endParaRPr lang="en-GB" sz="1800" dirty="0" smtClean="0"/>
          </a:p>
          <a:p>
            <a:endParaRPr lang="en-GB" sz="1800" dirty="0" smtClean="0"/>
          </a:p>
          <a:p>
            <a:pPr marL="0" indent="0">
              <a:buNone/>
            </a:pPr>
            <a:endParaRPr lang="en-GB" sz="1800" dirty="0"/>
          </a:p>
        </p:txBody>
      </p:sp>
    </p:spTree>
    <p:extLst>
      <p:ext uri="{BB962C8B-B14F-4D97-AF65-F5344CB8AC3E}">
        <p14:creationId xmlns:p14="http://schemas.microsoft.com/office/powerpoint/2010/main" val="3047393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VULNERABLE WITNESSES:</a:t>
            </a:r>
            <a:endParaRPr lang="en-GB" dirty="0"/>
          </a:p>
        </p:txBody>
      </p:sp>
      <p:sp>
        <p:nvSpPr>
          <p:cNvPr id="3" name="Content Placeholder 2"/>
          <p:cNvSpPr>
            <a:spLocks noGrp="1"/>
          </p:cNvSpPr>
          <p:nvPr>
            <p:ph idx="1"/>
          </p:nvPr>
        </p:nvSpPr>
        <p:spPr>
          <a:xfrm>
            <a:off x="755576" y="1700808"/>
            <a:ext cx="7848872" cy="4752528"/>
          </a:xfrm>
        </p:spPr>
        <p:txBody>
          <a:bodyPr/>
          <a:lstStyle/>
          <a:p>
            <a:endParaRPr lang="en-GB" sz="2400" dirty="0" smtClean="0"/>
          </a:p>
          <a:p>
            <a:r>
              <a:rPr lang="en-GB" sz="2400" dirty="0" smtClean="0"/>
              <a:t>Section 16 Definition of VULNERABILITY:</a:t>
            </a:r>
          </a:p>
          <a:p>
            <a:r>
              <a:rPr lang="en-GB" sz="2400" dirty="0" smtClean="0"/>
              <a:t>Witness who is under 18 years of age.</a:t>
            </a:r>
          </a:p>
          <a:p>
            <a:r>
              <a:rPr lang="en-GB" sz="2400" dirty="0" smtClean="0"/>
              <a:t>Any Witness whose quality of evidence is likely to be diminished because they are suffering from a mental disorder (as defined by the Mental Health Act 1983):</a:t>
            </a:r>
          </a:p>
          <a:p>
            <a:r>
              <a:rPr lang="en-GB" sz="2400" dirty="0" smtClean="0"/>
              <a:t>Witness with significant impairment of intelligence and social functioning:</a:t>
            </a:r>
          </a:p>
          <a:p>
            <a:r>
              <a:rPr lang="en-GB" sz="2400" dirty="0" smtClean="0"/>
              <a:t>Witness who has a physical disability or suffering with a physical disorder:</a:t>
            </a:r>
            <a:endParaRPr lang="en-GB" sz="2400" dirty="0"/>
          </a:p>
        </p:txBody>
      </p:sp>
    </p:spTree>
    <p:extLst>
      <p:ext uri="{BB962C8B-B14F-4D97-AF65-F5344CB8AC3E}">
        <p14:creationId xmlns:p14="http://schemas.microsoft.com/office/powerpoint/2010/main" val="229699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INTIMIDATED WITNESSES:</a:t>
            </a:r>
            <a:endParaRPr lang="en-GB" dirty="0"/>
          </a:p>
        </p:txBody>
      </p:sp>
      <p:sp>
        <p:nvSpPr>
          <p:cNvPr id="3" name="Content Placeholder 2"/>
          <p:cNvSpPr>
            <a:spLocks noGrp="1"/>
          </p:cNvSpPr>
          <p:nvPr>
            <p:ph idx="1"/>
          </p:nvPr>
        </p:nvSpPr>
        <p:spPr>
          <a:xfrm>
            <a:off x="685800" y="1700808"/>
            <a:ext cx="7702624" cy="4395192"/>
          </a:xfrm>
        </p:spPr>
        <p:txBody>
          <a:bodyPr/>
          <a:lstStyle/>
          <a:p>
            <a:r>
              <a:rPr lang="en-GB" sz="2400" dirty="0" smtClean="0"/>
              <a:t>Section 17 Definition of Intimidated:</a:t>
            </a:r>
          </a:p>
          <a:p>
            <a:endParaRPr lang="en-GB" sz="2400" dirty="0" smtClean="0"/>
          </a:p>
          <a:p>
            <a:r>
              <a:rPr lang="en-GB" sz="2400" dirty="0" smtClean="0"/>
              <a:t>Any witness whose quality of evidence is likely to be diminished because they suffer from fear or distress:</a:t>
            </a:r>
          </a:p>
          <a:p>
            <a:endParaRPr lang="en-GB" sz="2400" dirty="0" smtClean="0"/>
          </a:p>
          <a:p>
            <a:r>
              <a:rPr lang="en-GB" sz="2400" dirty="0" smtClean="0"/>
              <a:t>Victims of sexual offences</a:t>
            </a:r>
          </a:p>
          <a:p>
            <a:endParaRPr lang="en-GB" sz="2400" dirty="0" smtClean="0"/>
          </a:p>
          <a:p>
            <a:r>
              <a:rPr lang="en-GB" sz="2400" dirty="0" smtClean="0"/>
              <a:t>Victims of Domestic Violence, Racial and Religious abuse, Homophobic and Elderly abuse</a:t>
            </a:r>
          </a:p>
          <a:p>
            <a:endParaRPr lang="en-GB" sz="2400" dirty="0"/>
          </a:p>
        </p:txBody>
      </p:sp>
    </p:spTree>
    <p:extLst>
      <p:ext uri="{BB962C8B-B14F-4D97-AF65-F5344CB8AC3E}">
        <p14:creationId xmlns:p14="http://schemas.microsoft.com/office/powerpoint/2010/main" val="1056841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S28 PILOTS:</a:t>
            </a:r>
            <a:endParaRPr lang="en-GB" dirty="0"/>
          </a:p>
        </p:txBody>
      </p:sp>
      <p:sp>
        <p:nvSpPr>
          <p:cNvPr id="3" name="Content Placeholder 2"/>
          <p:cNvSpPr>
            <a:spLocks noGrp="1"/>
          </p:cNvSpPr>
          <p:nvPr>
            <p:ph idx="1"/>
          </p:nvPr>
        </p:nvSpPr>
        <p:spPr>
          <a:xfrm>
            <a:off x="611560" y="1700808"/>
            <a:ext cx="7846640" cy="4395192"/>
          </a:xfrm>
        </p:spPr>
        <p:txBody>
          <a:bodyPr/>
          <a:lstStyle/>
          <a:p>
            <a:r>
              <a:rPr lang="en-GB" sz="2000" dirty="0" smtClean="0"/>
              <a:t>Pilots only in relation to Vulnerable witnesses only, under the age 16, since 2014. Extended time period.</a:t>
            </a:r>
          </a:p>
          <a:p>
            <a:endParaRPr lang="en-GB" sz="2000" dirty="0"/>
          </a:p>
          <a:p>
            <a:r>
              <a:rPr lang="en-GB" sz="2000" dirty="0" smtClean="0"/>
              <a:t>Pilots in Leeds, Liverpool &amp; Kingston Upon Thames Crown Court. </a:t>
            </a:r>
          </a:p>
          <a:p>
            <a:endParaRPr lang="en-GB" sz="2000" dirty="0"/>
          </a:p>
          <a:p>
            <a:r>
              <a:rPr lang="en-GB" sz="2000" dirty="0" smtClean="0"/>
              <a:t>This was to be rolled out to all Crown Courts in 2018, but the Courts didn’t have the equipment or technology, so postponed. </a:t>
            </a:r>
          </a:p>
          <a:p>
            <a:endParaRPr lang="en-GB" sz="1600" dirty="0"/>
          </a:p>
          <a:p>
            <a:r>
              <a:rPr lang="en-GB" sz="2000" dirty="0" smtClean="0"/>
              <a:t>Pilots courts will start to trial Intimidated witnesses in the next phase.</a:t>
            </a:r>
          </a:p>
          <a:p>
            <a:endParaRPr lang="en-GB" sz="2000" dirty="0" smtClean="0"/>
          </a:p>
          <a:p>
            <a:r>
              <a:rPr lang="en-GB" sz="2000" dirty="0" smtClean="0"/>
              <a:t>No formal statistics or evaluation of the outcome of the Pilots.</a:t>
            </a:r>
            <a:r>
              <a:rPr lang="en-GB" sz="2000" dirty="0"/>
              <a:t/>
            </a:r>
            <a:br>
              <a:rPr lang="en-GB" sz="2000" dirty="0"/>
            </a:br>
            <a:endParaRPr lang="en-GB" sz="2000" dirty="0"/>
          </a:p>
          <a:p>
            <a:endParaRPr lang="en-GB" dirty="0"/>
          </a:p>
        </p:txBody>
      </p:sp>
    </p:spTree>
    <p:extLst>
      <p:ext uri="{BB962C8B-B14F-4D97-AF65-F5344CB8AC3E}">
        <p14:creationId xmlns:p14="http://schemas.microsoft.com/office/powerpoint/2010/main" val="2934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IN PRACTICE:</a:t>
            </a:r>
            <a:endParaRPr lang="en-GB" dirty="0"/>
          </a:p>
        </p:txBody>
      </p:sp>
      <p:sp>
        <p:nvSpPr>
          <p:cNvPr id="3" name="Content Placeholder 2"/>
          <p:cNvSpPr>
            <a:spLocks noGrp="1"/>
          </p:cNvSpPr>
          <p:nvPr>
            <p:ph idx="1"/>
          </p:nvPr>
        </p:nvSpPr>
        <p:spPr>
          <a:xfrm>
            <a:off x="683568" y="1772816"/>
            <a:ext cx="8064896" cy="4680520"/>
          </a:xfrm>
        </p:spPr>
        <p:txBody>
          <a:bodyPr/>
          <a:lstStyle/>
          <a:p>
            <a:pPr eaLnBrk="1" hangingPunct="1"/>
            <a:r>
              <a:rPr lang="en-GB" sz="1800" dirty="0" smtClean="0"/>
              <a:t>Judicial Protocol on implementation of S28: September 2017:</a:t>
            </a:r>
          </a:p>
          <a:p>
            <a:pPr eaLnBrk="1" hangingPunct="1"/>
            <a:r>
              <a:rPr lang="en-GB" sz="1800" dirty="0"/>
              <a:t>Prosecution must identify S28 at the earliest stage</a:t>
            </a:r>
            <a:r>
              <a:rPr lang="en-GB" sz="1800" dirty="0" smtClean="0"/>
              <a:t>.</a:t>
            </a:r>
            <a:endParaRPr lang="en-GB" sz="1800" dirty="0"/>
          </a:p>
          <a:p>
            <a:pPr eaLnBrk="1" hangingPunct="1"/>
            <a:r>
              <a:rPr lang="en-GB" sz="1800" dirty="0" smtClean="0"/>
              <a:t>Timetabling of the case is imperative. </a:t>
            </a:r>
            <a:endParaRPr lang="en-GB" sz="1800" dirty="0"/>
          </a:p>
          <a:p>
            <a:pPr eaLnBrk="1" hangingPunct="1"/>
            <a:r>
              <a:rPr lang="en-GB" sz="1800" dirty="0" smtClean="0"/>
              <a:t>Service of Unused material and DCS are key. Must be time for secondary disclosure to take place before the PRCE.</a:t>
            </a:r>
          </a:p>
          <a:p>
            <a:pPr eaLnBrk="1" hangingPunct="1"/>
            <a:r>
              <a:rPr lang="en-GB" sz="1800" dirty="0" smtClean="0"/>
              <a:t>Consideration to S41 YJCE &amp; S100 CJA prior to PRCE.</a:t>
            </a:r>
          </a:p>
          <a:p>
            <a:pPr eaLnBrk="1" hangingPunct="1"/>
            <a:r>
              <a:rPr lang="en-GB" sz="1800" dirty="0" smtClean="0"/>
              <a:t>Ground Rules Hearing: Advocates Gateway</a:t>
            </a:r>
          </a:p>
          <a:p>
            <a:pPr eaLnBrk="1" hangingPunct="1"/>
            <a:r>
              <a:rPr lang="en-GB" sz="1800" dirty="0"/>
              <a:t>Intermediaries required to attend GRH &amp; </a:t>
            </a:r>
            <a:r>
              <a:rPr lang="en-GB" sz="1800" dirty="0" smtClean="0"/>
              <a:t>PRCE</a:t>
            </a:r>
          </a:p>
          <a:p>
            <a:pPr eaLnBrk="1" hangingPunct="1"/>
            <a:r>
              <a:rPr lang="en-GB" sz="1800" dirty="0" smtClean="0"/>
              <a:t>Must be the same Judge and advocates at GRH, PRCE and trial.</a:t>
            </a:r>
          </a:p>
          <a:p>
            <a:pPr eaLnBrk="1" hangingPunct="1"/>
            <a:r>
              <a:rPr lang="en-GB" sz="1800" dirty="0" smtClean="0"/>
              <a:t>PRCE Hearing</a:t>
            </a:r>
          </a:p>
          <a:p>
            <a:pPr eaLnBrk="1" hangingPunct="1"/>
            <a:r>
              <a:rPr lang="en-GB" sz="1800" dirty="0" smtClean="0"/>
              <a:t>Secure storage by the court. Access by parties difficult.</a:t>
            </a:r>
          </a:p>
          <a:p>
            <a:pPr eaLnBrk="1" hangingPunct="1"/>
            <a:r>
              <a:rPr lang="en-GB" sz="1800" dirty="0" smtClean="0"/>
              <a:t>No transcripts of the hearing, only if editing is required with the leave of the judge.</a:t>
            </a:r>
          </a:p>
          <a:p>
            <a:pPr eaLnBrk="1" hangingPunct="1"/>
            <a:r>
              <a:rPr lang="en-GB" sz="1800" dirty="0" smtClean="0"/>
              <a:t>The PRCE destroyed by the court after the appeal </a:t>
            </a:r>
            <a:r>
              <a:rPr lang="en-GB" sz="1800" dirty="0" err="1" smtClean="0"/>
              <a:t>timelimits</a:t>
            </a:r>
            <a:r>
              <a:rPr lang="en-GB" sz="1800" smtClean="0"/>
              <a:t>.</a:t>
            </a:r>
            <a:endParaRPr lang="en-GB" sz="1800" dirty="0"/>
          </a:p>
        </p:txBody>
      </p:sp>
    </p:spTree>
    <p:extLst>
      <p:ext uri="{BB962C8B-B14F-4D97-AF65-F5344CB8AC3E}">
        <p14:creationId xmlns:p14="http://schemas.microsoft.com/office/powerpoint/2010/main" val="118816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RECALLING WITNESSES</a:t>
            </a:r>
            <a:endParaRPr lang="en-GB" dirty="0"/>
          </a:p>
        </p:txBody>
      </p:sp>
      <p:sp>
        <p:nvSpPr>
          <p:cNvPr id="3" name="Content Placeholder 2"/>
          <p:cNvSpPr>
            <a:spLocks noGrp="1"/>
          </p:cNvSpPr>
          <p:nvPr>
            <p:ph idx="1"/>
          </p:nvPr>
        </p:nvSpPr>
        <p:spPr>
          <a:xfrm>
            <a:off x="683568" y="1700808"/>
            <a:ext cx="7774632" cy="4395192"/>
          </a:xfrm>
        </p:spPr>
        <p:txBody>
          <a:bodyPr/>
          <a:lstStyle/>
          <a:p>
            <a:r>
              <a:rPr lang="en-GB" dirty="0" smtClean="0"/>
              <a:t>S28(6)</a:t>
            </a:r>
            <a:endParaRPr lang="en-GB" dirty="0"/>
          </a:p>
          <a:p>
            <a:r>
              <a:rPr lang="en-GB" sz="1800" dirty="0"/>
              <a:t>(6) The court may only give such a further direction if it appears to the court— </a:t>
            </a:r>
          </a:p>
          <a:p>
            <a:r>
              <a:rPr lang="en-GB" sz="1800" dirty="0"/>
              <a:t>(a) that the proposed cross-examination is sought by a party to the proceedings as a result of that party having become aware, since the time when the original recording was made in pursuance of subsection (1), of a matter which that party could not with reasonable diligence have ascertained by then, or </a:t>
            </a:r>
          </a:p>
          <a:p>
            <a:r>
              <a:rPr lang="en-GB" sz="1800" dirty="0"/>
              <a:t>(b) that for any other reason it is in the interests of justice to give the further direction. </a:t>
            </a:r>
          </a:p>
          <a:p>
            <a:r>
              <a:rPr lang="en-GB" sz="1800" dirty="0"/>
              <a:t>Any application under section 28(5) must be in writing and be served on the court and the prosecution at least 28 days before the date of trial. The application must specify </a:t>
            </a:r>
            <a:r>
              <a:rPr lang="en-GB" sz="1800" dirty="0" smtClean="0"/>
              <a:t>topic for cross examination.</a:t>
            </a:r>
            <a:endParaRPr lang="en-GB" sz="1800" dirty="0"/>
          </a:p>
          <a:p>
            <a:endParaRPr lang="en-GB" dirty="0"/>
          </a:p>
        </p:txBody>
      </p:sp>
    </p:spTree>
    <p:extLst>
      <p:ext uri="{BB962C8B-B14F-4D97-AF65-F5344CB8AC3E}">
        <p14:creationId xmlns:p14="http://schemas.microsoft.com/office/powerpoint/2010/main" val="1335528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539750" y="549275"/>
            <a:ext cx="6781800" cy="1066800"/>
          </a:xfrm>
        </p:spPr>
        <p:txBody>
          <a:bodyPr/>
          <a:lstStyle/>
          <a:p>
            <a:pPr eaLnBrk="1" hangingPunct="1"/>
            <a:r>
              <a:rPr lang="en-GB" sz="3200" dirty="0" smtClean="0"/>
              <a:t>ADVANTAGES</a:t>
            </a:r>
          </a:p>
        </p:txBody>
      </p:sp>
      <p:sp>
        <p:nvSpPr>
          <p:cNvPr id="36867" name="Rectangle 3"/>
          <p:cNvSpPr>
            <a:spLocks noGrp="1" noChangeArrowheads="1"/>
          </p:cNvSpPr>
          <p:nvPr>
            <p:ph idx="1"/>
          </p:nvPr>
        </p:nvSpPr>
        <p:spPr>
          <a:xfrm>
            <a:off x="539552" y="1772816"/>
            <a:ext cx="8136904" cy="4536504"/>
          </a:xfrm>
        </p:spPr>
        <p:txBody>
          <a:bodyPr/>
          <a:lstStyle/>
          <a:p>
            <a:pPr marL="0" indent="0">
              <a:buNone/>
            </a:pPr>
            <a:endParaRPr lang="en-GB" sz="1800" b="1" dirty="0" smtClean="0"/>
          </a:p>
          <a:p>
            <a:endParaRPr lang="en-GB" sz="1800" b="1" dirty="0"/>
          </a:p>
          <a:p>
            <a:r>
              <a:rPr lang="en-GB" sz="1800" b="1" dirty="0" smtClean="0"/>
              <a:t>The PRCE can be edited before being played at trial.</a:t>
            </a:r>
            <a:r>
              <a:rPr lang="en-GB" sz="1800" dirty="0"/>
              <a:t/>
            </a:r>
            <a:br>
              <a:rPr lang="en-GB" sz="1800" dirty="0"/>
            </a:br>
            <a:endParaRPr lang="en-GB" sz="1800" dirty="0"/>
          </a:p>
          <a:p>
            <a:r>
              <a:rPr lang="en-GB" sz="1800" b="1" dirty="0" smtClean="0"/>
              <a:t>The witness does not have to wait until trial to give evidence.</a:t>
            </a:r>
          </a:p>
          <a:p>
            <a:endParaRPr lang="en-GB" sz="1800" dirty="0" smtClean="0"/>
          </a:p>
          <a:p>
            <a:r>
              <a:rPr lang="en-GB" sz="1800" b="1" dirty="0" smtClean="0"/>
              <a:t>The PRCE can be played in a re-trial situation, hung jury or aborted trial, so the witness only needs to come to court once.</a:t>
            </a:r>
          </a:p>
          <a:p>
            <a:endParaRPr lang="en-GB" sz="1800" dirty="0" smtClean="0"/>
          </a:p>
          <a:p>
            <a:r>
              <a:rPr lang="en-GB" sz="1800" b="1" dirty="0"/>
              <a:t>I</a:t>
            </a:r>
            <a:r>
              <a:rPr lang="en-GB" sz="1800" b="1" dirty="0" smtClean="0"/>
              <a:t>ncrease in guilty pleas before trial, after the PRCE.</a:t>
            </a:r>
          </a:p>
          <a:p>
            <a:endParaRPr lang="en-GB" sz="1800" b="1" dirty="0"/>
          </a:p>
          <a:p>
            <a:r>
              <a:rPr lang="en-GB" sz="1800" b="1" dirty="0" smtClean="0"/>
              <a:t>Shorten the length of trial and fewer cracked trials.</a:t>
            </a:r>
          </a:p>
          <a:p>
            <a:endParaRPr lang="en-GB" sz="1800" b="1" dirty="0"/>
          </a:p>
          <a:p>
            <a:endParaRPr lang="en-GB" sz="1800" b="1" dirty="0" smtClean="0"/>
          </a:p>
          <a:p>
            <a:endParaRPr lang="en-GB" sz="1800" dirty="0" smtClean="0"/>
          </a:p>
          <a:p>
            <a:pPr eaLnBrk="1" hangingPunct="1">
              <a:buNone/>
            </a:pPr>
            <a:endParaRPr lang="en-GB" sz="1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539750" y="620713"/>
            <a:ext cx="6781800" cy="1066800"/>
          </a:xfrm>
        </p:spPr>
        <p:txBody>
          <a:bodyPr/>
          <a:lstStyle/>
          <a:p>
            <a:pPr eaLnBrk="1" hangingPunct="1"/>
            <a:r>
              <a:rPr lang="en-GB" sz="3200" dirty="0" smtClean="0"/>
              <a:t>DISADVANTAGES</a:t>
            </a:r>
          </a:p>
        </p:txBody>
      </p:sp>
      <p:sp>
        <p:nvSpPr>
          <p:cNvPr id="37891" name="Rectangle 3"/>
          <p:cNvSpPr>
            <a:spLocks noGrp="1" noChangeArrowheads="1"/>
          </p:cNvSpPr>
          <p:nvPr>
            <p:ph idx="1"/>
          </p:nvPr>
        </p:nvSpPr>
        <p:spPr>
          <a:xfrm>
            <a:off x="467544" y="1772816"/>
            <a:ext cx="8064896" cy="4392488"/>
          </a:xfrm>
        </p:spPr>
        <p:txBody>
          <a:bodyPr/>
          <a:lstStyle/>
          <a:p>
            <a:pPr marL="0" indent="0" eaLnBrk="1" hangingPunct="1">
              <a:lnSpc>
                <a:spcPct val="90000"/>
              </a:lnSpc>
              <a:buNone/>
            </a:pPr>
            <a:r>
              <a:rPr lang="en-GB" sz="1800" b="1" dirty="0" smtClean="0"/>
              <a:t>      The prosecution case must be ready before the PRCE. Difficult in              custody time limit cases. Unused material &amp; DCS must be served.</a:t>
            </a:r>
          </a:p>
          <a:p>
            <a:pPr eaLnBrk="1" hangingPunct="1">
              <a:lnSpc>
                <a:spcPct val="90000"/>
              </a:lnSpc>
            </a:pPr>
            <a:endParaRPr lang="en-GB" sz="1800" b="1" dirty="0" smtClean="0"/>
          </a:p>
          <a:p>
            <a:pPr eaLnBrk="1" hangingPunct="1">
              <a:lnSpc>
                <a:spcPct val="90000"/>
              </a:lnSpc>
            </a:pPr>
            <a:r>
              <a:rPr lang="en-GB" sz="1800" b="1" dirty="0" smtClean="0"/>
              <a:t>Increase in court hearings before the trial. Early allocation of Judges.</a:t>
            </a:r>
          </a:p>
          <a:p>
            <a:pPr eaLnBrk="1" hangingPunct="1">
              <a:lnSpc>
                <a:spcPct val="90000"/>
              </a:lnSpc>
            </a:pPr>
            <a:endParaRPr lang="en-GB" sz="1800" b="1" dirty="0"/>
          </a:p>
          <a:p>
            <a:pPr eaLnBrk="1" hangingPunct="1">
              <a:lnSpc>
                <a:spcPct val="90000"/>
              </a:lnSpc>
            </a:pPr>
            <a:r>
              <a:rPr lang="en-GB" sz="1800" b="1" dirty="0" smtClean="0"/>
              <a:t>IT not ready. Secure storage by the court. Difficult access to PRCE.</a:t>
            </a:r>
          </a:p>
          <a:p>
            <a:pPr marL="0" indent="0" eaLnBrk="1" hangingPunct="1">
              <a:lnSpc>
                <a:spcPct val="90000"/>
              </a:lnSpc>
              <a:buNone/>
            </a:pPr>
            <a:endParaRPr lang="en-GB" sz="1800" b="1" dirty="0" smtClean="0"/>
          </a:p>
          <a:p>
            <a:pPr eaLnBrk="1" hangingPunct="1">
              <a:lnSpc>
                <a:spcPct val="90000"/>
              </a:lnSpc>
            </a:pPr>
            <a:r>
              <a:rPr lang="en-GB" sz="1800" b="1" dirty="0" smtClean="0"/>
              <a:t>Defence can try and “Plea Bargain” after being able to assess the complainants evidence.</a:t>
            </a:r>
          </a:p>
          <a:p>
            <a:pPr eaLnBrk="1" hangingPunct="1">
              <a:lnSpc>
                <a:spcPct val="90000"/>
              </a:lnSpc>
            </a:pPr>
            <a:endParaRPr lang="en-GB" sz="1800" b="1" dirty="0" smtClean="0"/>
          </a:p>
          <a:p>
            <a:pPr eaLnBrk="1" hangingPunct="1">
              <a:lnSpc>
                <a:spcPct val="90000"/>
              </a:lnSpc>
            </a:pPr>
            <a:r>
              <a:rPr lang="en-GB" sz="1800" b="1" dirty="0" smtClean="0"/>
              <a:t>Complainant can, in certain circumstance, be asked to attend the trial even after giving pre recorded cross-examination.</a:t>
            </a:r>
          </a:p>
          <a:p>
            <a:pPr eaLnBrk="1" hangingPunct="1">
              <a:lnSpc>
                <a:spcPct val="90000"/>
              </a:lnSpc>
            </a:pPr>
            <a:endParaRPr lang="en-GB" sz="1800" b="1" dirty="0"/>
          </a:p>
          <a:p>
            <a:pPr eaLnBrk="1" hangingPunct="1">
              <a:lnSpc>
                <a:spcPct val="90000"/>
              </a:lnSpc>
            </a:pPr>
            <a:r>
              <a:rPr lang="en-GB" sz="1800" b="1" dirty="0" smtClean="0"/>
              <a:t>Limited recording facilities in Court Houses results in PRCE only months before trial. Not as early as anticipated.</a:t>
            </a:r>
          </a:p>
          <a:p>
            <a:pPr eaLnBrk="1" hangingPunct="1">
              <a:lnSpc>
                <a:spcPct val="90000"/>
              </a:lnSpc>
            </a:pPr>
            <a:endParaRPr lang="en-GB" sz="1800" b="1" dirty="0"/>
          </a:p>
          <a:p>
            <a:pPr marL="0" indent="0" eaLnBrk="1" hangingPunct="1">
              <a:lnSpc>
                <a:spcPct val="90000"/>
              </a:lnSpc>
              <a:buNone/>
            </a:pPr>
            <a:r>
              <a:rPr lang="en-GB" sz="1800" b="1" dirty="0" smtClean="0"/>
              <a:t> </a:t>
            </a:r>
            <a:endParaRPr lang="en-GB"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1452</TotalTime>
  <Words>690</Words>
  <Application>Microsoft Office PowerPoint</Application>
  <PresentationFormat>On-screen Show (4:3)</PresentationFormat>
  <Paragraphs>85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YOUTH JUSTICE AND CRIMINAL EVIDENCE ACT 1999</vt:lpstr>
      <vt:lpstr>VULNERABLE WITNESSES:</vt:lpstr>
      <vt:lpstr>INTIMIDATED WITNESSES:</vt:lpstr>
      <vt:lpstr>S28 PILOTS:</vt:lpstr>
      <vt:lpstr>IN PRACTICE:</vt:lpstr>
      <vt:lpstr>RECALLING WITNESSES</vt:lpstr>
      <vt:lpstr>ADVANTAGES</vt:lpstr>
      <vt:lpstr>DISADVANTAGES</vt:lpstr>
    </vt:vector>
  </TitlesOfParts>
  <Company>Bentley Holland &amp; Partners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Purvis</dc:creator>
  <cp:lastModifiedBy>CPS</cp:lastModifiedBy>
  <cp:revision>192</cp:revision>
  <cp:lastPrinted>2014-10-14T09:31:34Z</cp:lastPrinted>
  <dcterms:created xsi:type="dcterms:W3CDTF">2006-12-05T12:34:19Z</dcterms:created>
  <dcterms:modified xsi:type="dcterms:W3CDTF">2018-08-10T14:47:53Z</dcterms:modified>
</cp:coreProperties>
</file>