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7"/>
  </p:notesMasterIdLst>
  <p:sldIdLst>
    <p:sldId id="256" r:id="rId5"/>
    <p:sldId id="271" r:id="rId6"/>
    <p:sldId id="259" r:id="rId7"/>
    <p:sldId id="260" r:id="rId8"/>
    <p:sldId id="261" r:id="rId9"/>
    <p:sldId id="262" r:id="rId10"/>
    <p:sldId id="263" r:id="rId11"/>
    <p:sldId id="266" r:id="rId12"/>
    <p:sldId id="267" r:id="rId13"/>
    <p:sldId id="268" r:id="rId14"/>
    <p:sldId id="269" r:id="rId15"/>
    <p:sldId id="270" r:id="rId16"/>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elle Evans" initials="ME" lastIdx="1" clrIdx="0">
    <p:extLst>
      <p:ext uri="{19B8F6BF-5375-455C-9EA6-DF929625EA0E}">
        <p15:presenceInfo xmlns:p15="http://schemas.microsoft.com/office/powerpoint/2012/main" userId="S-1-5-21-3471718399-2285099061-4250940266-26936" providerId="AD"/>
      </p:ext>
    </p:extLst>
  </p:cmAuthor>
  <p:cmAuthor id="2" name="Alan" initials="A" lastIdx="0" clrIdx="1">
    <p:extLst>
      <p:ext uri="{19B8F6BF-5375-455C-9EA6-DF929625EA0E}">
        <p15:presenceInfo xmlns:p15="http://schemas.microsoft.com/office/powerpoint/2012/main" userId="Al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0C08AF-1B7C-4DDB-9058-259515B81A4B}" v="30" dt="2019-10-21T14:16:47.4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79" d="100"/>
          <a:sy n="79" d="100"/>
        </p:scale>
        <p:origin x="307"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10-22T10:46:38.972" idx="1">
    <p:pos x="10" y="10"/>
    <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4672AABB-B6E4-4494-B69E-F4ED1DA4FA9E}" type="datetimeFigureOut">
              <a:rPr lang="en-GB" smtClean="0"/>
              <a:t>22/10/2019</a:t>
            </a:fld>
            <a:endParaRPr lang="en-GB"/>
          </a:p>
        </p:txBody>
      </p:sp>
      <p:sp>
        <p:nvSpPr>
          <p:cNvPr id="4" name="Slide Image Placeholder 3"/>
          <p:cNvSpPr>
            <a:spLocks noGrp="1" noRot="1" noChangeAspect="1"/>
          </p:cNvSpPr>
          <p:nvPr>
            <p:ph type="sldImg" idx="2"/>
          </p:nvPr>
        </p:nvSpPr>
        <p:spPr>
          <a:xfrm>
            <a:off x="438150" y="1233488"/>
            <a:ext cx="5921375"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14729A24-D799-4FB7-9749-0671232E9204}" type="slidenum">
              <a:rPr lang="en-GB" smtClean="0"/>
              <a:t>‹#›</a:t>
            </a:fld>
            <a:endParaRPr lang="en-GB"/>
          </a:p>
        </p:txBody>
      </p:sp>
    </p:spTree>
    <p:extLst>
      <p:ext uri="{BB962C8B-B14F-4D97-AF65-F5344CB8AC3E}">
        <p14:creationId xmlns:p14="http://schemas.microsoft.com/office/powerpoint/2010/main" val="2539247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	Private law cases have become more and more complex; especially so since the changes to public funding in 2013.  This means that it is less likely that an experienced solicitor has been able to distil a case to its vital components, resulting in lay parties focussing on minutiae and leading to more entrenched positions and greater acrimony. Furthermore, the Family Proceedings Rules 2010, from which rule 16.4 originates, uses subjective language when discussing the criteria for the making of an appointment. Words such as intractable and complex could readily apply in the vast majority of private law cases, so it is imperative that appropriate discretion is utilised when selecting a case where the child needs to be legally represented in private law proceedings.</a:t>
            </a:r>
          </a:p>
        </p:txBody>
      </p:sp>
      <p:sp>
        <p:nvSpPr>
          <p:cNvPr id="4" name="Slide Number Placeholder 3"/>
          <p:cNvSpPr>
            <a:spLocks noGrp="1"/>
          </p:cNvSpPr>
          <p:nvPr>
            <p:ph type="sldNum" sz="quarter" idx="5"/>
          </p:nvPr>
        </p:nvSpPr>
        <p:spPr/>
        <p:txBody>
          <a:bodyPr/>
          <a:lstStyle/>
          <a:p>
            <a:fld id="{14729A24-D799-4FB7-9749-0671232E9204}" type="slidenum">
              <a:rPr lang="en-GB" smtClean="0"/>
              <a:t>1</a:t>
            </a:fld>
            <a:endParaRPr lang="en-GB"/>
          </a:p>
        </p:txBody>
      </p:sp>
    </p:spTree>
    <p:extLst>
      <p:ext uri="{BB962C8B-B14F-4D97-AF65-F5344CB8AC3E}">
        <p14:creationId xmlns:p14="http://schemas.microsoft.com/office/powerpoint/2010/main" val="2475009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12.	Resources within the Family Justice System are being stretched across the board, as a combination of increased demand and a squeezing of public funds necessitates the need for resources to be targeted carefully.  It is also worth remembering the non-interventionist principal in section 1 of Children Act 1989 and to ask is it right to interfere in this child’s family life without good reason.  This is a key component of the Human Rights act. What will often be in the best interests of the child in relation to his future well-being is a robust decision and determination by the court. This may well necessitate and end to proceedings but there is no evidence that lengthy cases produce any better outcomes for children; in fact, in my experience, they are often worse.</a:t>
            </a:r>
          </a:p>
        </p:txBody>
      </p:sp>
      <p:sp>
        <p:nvSpPr>
          <p:cNvPr id="4" name="Slide Number Placeholder 3"/>
          <p:cNvSpPr>
            <a:spLocks noGrp="1"/>
          </p:cNvSpPr>
          <p:nvPr>
            <p:ph type="sldNum" sz="quarter" idx="5"/>
          </p:nvPr>
        </p:nvSpPr>
        <p:spPr/>
        <p:txBody>
          <a:bodyPr/>
          <a:lstStyle/>
          <a:p>
            <a:fld id="{14729A24-D799-4FB7-9749-0671232E9204}" type="slidenum">
              <a:rPr lang="en-GB" smtClean="0"/>
              <a:t>12</a:t>
            </a:fld>
            <a:endParaRPr lang="en-GB"/>
          </a:p>
        </p:txBody>
      </p:sp>
    </p:spTree>
    <p:extLst>
      <p:ext uri="{BB962C8B-B14F-4D97-AF65-F5344CB8AC3E}">
        <p14:creationId xmlns:p14="http://schemas.microsoft.com/office/powerpoint/2010/main" val="4173785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	There is often a limited role for a Children’s Guardian in these cases, as social work is undertaken by the local authority. It is the role of the Guardian to critique this work and provide a gap analysis, not to duplicate the work undertaken. The court needs to consider the impact of the child of too many professionals seeking children’s views.</a:t>
            </a:r>
          </a:p>
        </p:txBody>
      </p:sp>
      <p:sp>
        <p:nvSpPr>
          <p:cNvPr id="4" name="Slide Number Placeholder 3"/>
          <p:cNvSpPr>
            <a:spLocks noGrp="1"/>
          </p:cNvSpPr>
          <p:nvPr>
            <p:ph type="sldNum" sz="quarter" idx="5"/>
          </p:nvPr>
        </p:nvSpPr>
        <p:spPr/>
        <p:txBody>
          <a:bodyPr/>
          <a:lstStyle/>
          <a:p>
            <a:fld id="{14729A24-D799-4FB7-9749-0671232E9204}" type="slidenum">
              <a:rPr lang="en-GB" smtClean="0"/>
              <a:t>3</a:t>
            </a:fld>
            <a:endParaRPr lang="en-GB"/>
          </a:p>
        </p:txBody>
      </p:sp>
    </p:spTree>
    <p:extLst>
      <p:ext uri="{BB962C8B-B14F-4D97-AF65-F5344CB8AC3E}">
        <p14:creationId xmlns:p14="http://schemas.microsoft.com/office/powerpoint/2010/main" val="32838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5.	What assessments would the court need to have, that is not currently available, in order to be able to make a determination?  Consider the need for further assessment against the impact on the child of prolonged proceedings.  IS THE DELAY PURPOSEFUL or is it symptomatic of inertia in the system? </a:t>
            </a:r>
          </a:p>
        </p:txBody>
      </p:sp>
      <p:sp>
        <p:nvSpPr>
          <p:cNvPr id="4" name="Slide Number Placeholder 3"/>
          <p:cNvSpPr>
            <a:spLocks noGrp="1"/>
          </p:cNvSpPr>
          <p:nvPr>
            <p:ph type="sldNum" sz="quarter" idx="5"/>
          </p:nvPr>
        </p:nvSpPr>
        <p:spPr/>
        <p:txBody>
          <a:bodyPr/>
          <a:lstStyle/>
          <a:p>
            <a:fld id="{14729A24-D799-4FB7-9749-0671232E9204}" type="slidenum">
              <a:rPr lang="en-GB" smtClean="0"/>
              <a:t>5</a:t>
            </a:fld>
            <a:endParaRPr lang="en-GB"/>
          </a:p>
        </p:txBody>
      </p:sp>
    </p:spTree>
    <p:extLst>
      <p:ext uri="{BB962C8B-B14F-4D97-AF65-F5344CB8AC3E}">
        <p14:creationId xmlns:p14="http://schemas.microsoft.com/office/powerpoint/2010/main" val="3923543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6.	What value is there in further assessment? Is delay purposeful? Is an expert to be instructed?</a:t>
            </a:r>
          </a:p>
        </p:txBody>
      </p:sp>
      <p:sp>
        <p:nvSpPr>
          <p:cNvPr id="4" name="Slide Number Placeholder 3"/>
          <p:cNvSpPr>
            <a:spLocks noGrp="1"/>
          </p:cNvSpPr>
          <p:nvPr>
            <p:ph type="sldNum" sz="quarter" idx="5"/>
          </p:nvPr>
        </p:nvSpPr>
        <p:spPr/>
        <p:txBody>
          <a:bodyPr/>
          <a:lstStyle/>
          <a:p>
            <a:fld id="{14729A24-D799-4FB7-9749-0671232E9204}" type="slidenum">
              <a:rPr lang="en-GB" smtClean="0"/>
              <a:t>6</a:t>
            </a:fld>
            <a:endParaRPr lang="en-GB"/>
          </a:p>
        </p:txBody>
      </p:sp>
    </p:spTree>
    <p:extLst>
      <p:ext uri="{BB962C8B-B14F-4D97-AF65-F5344CB8AC3E}">
        <p14:creationId xmlns:p14="http://schemas.microsoft.com/office/powerpoint/2010/main" val="2690118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7.	Is the case being heard at the right level of the Family Court?</a:t>
            </a:r>
          </a:p>
        </p:txBody>
      </p:sp>
      <p:sp>
        <p:nvSpPr>
          <p:cNvPr id="4" name="Slide Number Placeholder 3"/>
          <p:cNvSpPr>
            <a:spLocks noGrp="1"/>
          </p:cNvSpPr>
          <p:nvPr>
            <p:ph type="sldNum" sz="quarter" idx="5"/>
          </p:nvPr>
        </p:nvSpPr>
        <p:spPr/>
        <p:txBody>
          <a:bodyPr/>
          <a:lstStyle/>
          <a:p>
            <a:fld id="{14729A24-D799-4FB7-9749-0671232E9204}" type="slidenum">
              <a:rPr lang="en-GB" smtClean="0"/>
              <a:t>7</a:t>
            </a:fld>
            <a:endParaRPr lang="en-GB"/>
          </a:p>
        </p:txBody>
      </p:sp>
    </p:spTree>
    <p:extLst>
      <p:ext uri="{BB962C8B-B14F-4D97-AF65-F5344CB8AC3E}">
        <p14:creationId xmlns:p14="http://schemas.microsoft.com/office/powerpoint/2010/main" val="2720814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8.	Does the child need to be separately represented? (if they attain the competency standard)</a:t>
            </a:r>
          </a:p>
        </p:txBody>
      </p:sp>
      <p:sp>
        <p:nvSpPr>
          <p:cNvPr id="4" name="Slide Number Placeholder 3"/>
          <p:cNvSpPr>
            <a:spLocks noGrp="1"/>
          </p:cNvSpPr>
          <p:nvPr>
            <p:ph type="sldNum" sz="quarter" idx="5"/>
          </p:nvPr>
        </p:nvSpPr>
        <p:spPr/>
        <p:txBody>
          <a:bodyPr/>
          <a:lstStyle/>
          <a:p>
            <a:fld id="{14729A24-D799-4FB7-9749-0671232E9204}" type="slidenum">
              <a:rPr lang="en-GB" smtClean="0"/>
              <a:t>8</a:t>
            </a:fld>
            <a:endParaRPr lang="en-GB"/>
          </a:p>
        </p:txBody>
      </p:sp>
    </p:spTree>
    <p:extLst>
      <p:ext uri="{BB962C8B-B14F-4D97-AF65-F5344CB8AC3E}">
        <p14:creationId xmlns:p14="http://schemas.microsoft.com/office/powerpoint/2010/main" val="1956538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9.	The appointment of a Guardian is a matter from the court (god practice and a local protocol with the DFJ requires consultation with Cafcass first) but the allocation of an individual practitioner to act as Guardian is up to Cafcass.</a:t>
            </a:r>
          </a:p>
        </p:txBody>
      </p:sp>
      <p:sp>
        <p:nvSpPr>
          <p:cNvPr id="4" name="Slide Number Placeholder 3"/>
          <p:cNvSpPr>
            <a:spLocks noGrp="1"/>
          </p:cNvSpPr>
          <p:nvPr>
            <p:ph type="sldNum" sz="quarter" idx="5"/>
          </p:nvPr>
        </p:nvSpPr>
        <p:spPr/>
        <p:txBody>
          <a:bodyPr/>
          <a:lstStyle/>
          <a:p>
            <a:fld id="{14729A24-D799-4FB7-9749-0671232E9204}" type="slidenum">
              <a:rPr lang="en-GB" smtClean="0"/>
              <a:t>9</a:t>
            </a:fld>
            <a:endParaRPr lang="en-GB"/>
          </a:p>
        </p:txBody>
      </p:sp>
    </p:spTree>
    <p:extLst>
      <p:ext uri="{BB962C8B-B14F-4D97-AF65-F5344CB8AC3E}">
        <p14:creationId xmlns:p14="http://schemas.microsoft.com/office/powerpoint/2010/main" val="5547449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10.	The court (and the Guardian) should continually ask itself these questions at regular intervals throughout the life of the 16.4 appointment.</a:t>
            </a:r>
          </a:p>
          <a:p>
            <a:endParaRPr lang="en-GB" dirty="0"/>
          </a:p>
        </p:txBody>
      </p:sp>
      <p:sp>
        <p:nvSpPr>
          <p:cNvPr id="4" name="Slide Number Placeholder 3"/>
          <p:cNvSpPr>
            <a:spLocks noGrp="1"/>
          </p:cNvSpPr>
          <p:nvPr>
            <p:ph type="sldNum" sz="quarter" idx="5"/>
          </p:nvPr>
        </p:nvSpPr>
        <p:spPr/>
        <p:txBody>
          <a:bodyPr/>
          <a:lstStyle/>
          <a:p>
            <a:fld id="{14729A24-D799-4FB7-9749-0671232E9204}" type="slidenum">
              <a:rPr lang="en-GB" smtClean="0"/>
              <a:t>10</a:t>
            </a:fld>
            <a:endParaRPr lang="en-GB"/>
          </a:p>
        </p:txBody>
      </p:sp>
    </p:spTree>
    <p:extLst>
      <p:ext uri="{BB962C8B-B14F-4D97-AF65-F5344CB8AC3E}">
        <p14:creationId xmlns:p14="http://schemas.microsoft.com/office/powerpoint/2010/main" val="2077684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11.	Delay is toxic to a child and delay that is not purposeful is likely to have a detrimental impact on the child’s well-being. </a:t>
            </a:r>
          </a:p>
        </p:txBody>
      </p:sp>
      <p:sp>
        <p:nvSpPr>
          <p:cNvPr id="4" name="Slide Number Placeholder 3"/>
          <p:cNvSpPr>
            <a:spLocks noGrp="1"/>
          </p:cNvSpPr>
          <p:nvPr>
            <p:ph type="sldNum" sz="quarter" idx="5"/>
          </p:nvPr>
        </p:nvSpPr>
        <p:spPr/>
        <p:txBody>
          <a:bodyPr/>
          <a:lstStyle/>
          <a:p>
            <a:fld id="{14729A24-D799-4FB7-9749-0671232E9204}" type="slidenum">
              <a:rPr lang="en-GB" smtClean="0"/>
              <a:t>11</a:t>
            </a:fld>
            <a:endParaRPr lang="en-GB"/>
          </a:p>
        </p:txBody>
      </p:sp>
    </p:spTree>
    <p:extLst>
      <p:ext uri="{BB962C8B-B14F-4D97-AF65-F5344CB8AC3E}">
        <p14:creationId xmlns:p14="http://schemas.microsoft.com/office/powerpoint/2010/main" val="600041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justice.gov.uk/courts/procedure-rules/family/practice_directions/pd_part_16a"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5FB3-2F69-41B5-A4D3-10421D4FA2BE}"/>
              </a:ext>
            </a:extLst>
          </p:cNvPr>
          <p:cNvSpPr>
            <a:spLocks noGrp="1"/>
          </p:cNvSpPr>
          <p:nvPr>
            <p:ph type="ctrTitle"/>
          </p:nvPr>
        </p:nvSpPr>
        <p:spPr>
          <a:xfrm>
            <a:off x="2615846" y="2532436"/>
            <a:ext cx="8915399" cy="983121"/>
          </a:xfrm>
        </p:spPr>
        <p:txBody>
          <a:bodyPr>
            <a:normAutofit/>
          </a:bodyPr>
          <a:lstStyle/>
          <a:p>
            <a:pPr algn="ctr"/>
            <a:r>
              <a:rPr lang="en-GB" sz="4400" b="1" dirty="0"/>
              <a:t>16.4 Guardian Appointments </a:t>
            </a:r>
          </a:p>
        </p:txBody>
      </p:sp>
      <p:sp>
        <p:nvSpPr>
          <p:cNvPr id="3" name="Subtitle 2">
            <a:extLst>
              <a:ext uri="{FF2B5EF4-FFF2-40B4-BE49-F238E27FC236}">
                <a16:creationId xmlns:a16="http://schemas.microsoft.com/office/drawing/2014/main" id="{AE8D3AD4-5F67-4348-8F22-165ECF47E27B}"/>
              </a:ext>
            </a:extLst>
          </p:cNvPr>
          <p:cNvSpPr>
            <a:spLocks noGrp="1"/>
          </p:cNvSpPr>
          <p:nvPr>
            <p:ph type="subTitle" idx="1"/>
          </p:nvPr>
        </p:nvSpPr>
        <p:spPr>
          <a:xfrm>
            <a:off x="3939703" y="4325564"/>
            <a:ext cx="9278300" cy="2809943"/>
          </a:xfrm>
        </p:spPr>
        <p:txBody>
          <a:bodyPr/>
          <a:lstStyle/>
          <a:p>
            <a:r>
              <a:rPr lang="en-GB" dirty="0"/>
              <a:t>          Michelle Evans Head of Practice</a:t>
            </a:r>
          </a:p>
          <a:p>
            <a:r>
              <a:rPr lang="en-GB" dirty="0"/>
              <a:t>Alison Maxwell Acting Senior Service Manager</a:t>
            </a:r>
          </a:p>
        </p:txBody>
      </p:sp>
      <p:sp>
        <p:nvSpPr>
          <p:cNvPr id="4" name="Rectangle 3">
            <a:extLst>
              <a:ext uri="{FF2B5EF4-FFF2-40B4-BE49-F238E27FC236}">
                <a16:creationId xmlns:a16="http://schemas.microsoft.com/office/drawing/2014/main" id="{50D185A3-CECE-4644-971F-C89DF990993C}"/>
              </a:ext>
            </a:extLst>
          </p:cNvPr>
          <p:cNvSpPr/>
          <p:nvPr/>
        </p:nvSpPr>
        <p:spPr>
          <a:xfrm>
            <a:off x="5477080" y="1731146"/>
            <a:ext cx="2530578" cy="646331"/>
          </a:xfrm>
          <a:prstGeom prst="rect">
            <a:avLst/>
          </a:prstGeom>
        </p:spPr>
        <p:txBody>
          <a:bodyPr wrap="square">
            <a:spAutoFit/>
          </a:bodyPr>
          <a:lstStyle/>
          <a:p>
            <a:r>
              <a:rPr lang="en-GB" sz="3600" b="1" dirty="0"/>
              <a:t>CAFCASS</a:t>
            </a:r>
            <a:endParaRPr lang="en-GB" sz="3600" dirty="0"/>
          </a:p>
        </p:txBody>
      </p:sp>
    </p:spTree>
    <p:extLst>
      <p:ext uri="{BB962C8B-B14F-4D97-AF65-F5344CB8AC3E}">
        <p14:creationId xmlns:p14="http://schemas.microsoft.com/office/powerpoint/2010/main" val="3651539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1C39F-A67B-40A5-8934-2A7CD7BE33AB}"/>
              </a:ext>
            </a:extLst>
          </p:cNvPr>
          <p:cNvSpPr>
            <a:spLocks noGrp="1"/>
          </p:cNvSpPr>
          <p:nvPr>
            <p:ph type="title"/>
          </p:nvPr>
        </p:nvSpPr>
        <p:spPr/>
        <p:txBody>
          <a:bodyPr>
            <a:normAutofit/>
          </a:bodyPr>
          <a:lstStyle/>
          <a:p>
            <a:r>
              <a:rPr lang="en-GB" sz="2800" dirty="0"/>
              <a:t>What to ask about 16.4 Guardian Appointment</a:t>
            </a:r>
          </a:p>
        </p:txBody>
      </p:sp>
      <p:sp>
        <p:nvSpPr>
          <p:cNvPr id="3" name="Content Placeholder 2">
            <a:extLst>
              <a:ext uri="{FF2B5EF4-FFF2-40B4-BE49-F238E27FC236}">
                <a16:creationId xmlns:a16="http://schemas.microsoft.com/office/drawing/2014/main" id="{1A8EC6D7-F406-4003-B344-B19D3484DAD9}"/>
              </a:ext>
            </a:extLst>
          </p:cNvPr>
          <p:cNvSpPr>
            <a:spLocks noGrp="1"/>
          </p:cNvSpPr>
          <p:nvPr>
            <p:ph idx="1"/>
          </p:nvPr>
        </p:nvSpPr>
        <p:spPr>
          <a:xfrm>
            <a:off x="2592925" y="1432560"/>
            <a:ext cx="8915400" cy="3777622"/>
          </a:xfrm>
        </p:spPr>
        <p:txBody>
          <a:bodyPr>
            <a:normAutofit fontScale="25000" lnSpcReduction="20000"/>
          </a:bodyPr>
          <a:lstStyle/>
          <a:p>
            <a:pPr lvl="0"/>
            <a:r>
              <a:rPr lang="en-GB" sz="7200" b="1" dirty="0"/>
              <a:t>What is it that you need to know to establish a relationship between the child and the parent they are not living with?</a:t>
            </a:r>
          </a:p>
          <a:p>
            <a:pPr lvl="0"/>
            <a:r>
              <a:rPr lang="en-GB" sz="7200" b="1" dirty="0"/>
              <a:t>What is preventing the process from developing?</a:t>
            </a:r>
          </a:p>
          <a:p>
            <a:pPr lvl="0"/>
            <a:r>
              <a:rPr lang="en-GB" sz="7200" b="1" dirty="0"/>
              <a:t>Is there an approach that you have not yet considered in questioning parties/ the child to understand the reasons for their behaviour?</a:t>
            </a:r>
          </a:p>
          <a:p>
            <a:pPr lvl="0"/>
            <a:r>
              <a:rPr lang="en-GB" sz="7200" b="1" dirty="0"/>
              <a:t>If you are planning to request an expert assessment, such as a psychologist,  is this proportionate, just, necessary and will it avoid even further delay?</a:t>
            </a:r>
          </a:p>
          <a:p>
            <a:pPr lvl="0"/>
            <a:r>
              <a:rPr lang="en-GB" sz="7200" b="1" dirty="0"/>
              <a:t>What is it you want the expert to assess?  Why?  What purpose will it serve?  What questions should you pose? </a:t>
            </a:r>
          </a:p>
          <a:p>
            <a:pPr lvl="0"/>
            <a:r>
              <a:rPr lang="en-GB" sz="7200" b="1" dirty="0"/>
              <a:t>What else can be tried?</a:t>
            </a:r>
          </a:p>
          <a:p>
            <a:pPr lvl="0"/>
            <a:r>
              <a:rPr lang="en-GB" sz="7200" b="1" dirty="0"/>
              <a:t>Is it best for the child to end proceedings now?</a:t>
            </a:r>
          </a:p>
          <a:p>
            <a:pPr lvl="0"/>
            <a:r>
              <a:rPr lang="en-GB" sz="7200" b="1" dirty="0"/>
              <a:t>Anything case specific that you think necessary to help you reflect and make good decisions. </a:t>
            </a:r>
          </a:p>
          <a:p>
            <a:endParaRPr lang="en-GB" dirty="0"/>
          </a:p>
        </p:txBody>
      </p:sp>
    </p:spTree>
    <p:extLst>
      <p:ext uri="{BB962C8B-B14F-4D97-AF65-F5344CB8AC3E}">
        <p14:creationId xmlns:p14="http://schemas.microsoft.com/office/powerpoint/2010/main" val="2237689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EC1F1-0DB4-4C7B-B634-83C018FD7B91}"/>
              </a:ext>
            </a:extLst>
          </p:cNvPr>
          <p:cNvSpPr>
            <a:spLocks noGrp="1"/>
          </p:cNvSpPr>
          <p:nvPr>
            <p:ph type="ctrTitle"/>
          </p:nvPr>
        </p:nvSpPr>
        <p:spPr>
          <a:xfrm>
            <a:off x="2589213" y="2514601"/>
            <a:ext cx="8915399" cy="502920"/>
          </a:xfrm>
        </p:spPr>
        <p:txBody>
          <a:bodyPr>
            <a:normAutofit fontScale="90000"/>
          </a:bodyPr>
          <a:lstStyle/>
          <a:p>
            <a:r>
              <a:rPr lang="en-GB" sz="3200" dirty="0"/>
              <a:t>Consideration of delay in 16.4 appointments</a:t>
            </a:r>
          </a:p>
        </p:txBody>
      </p:sp>
      <p:sp>
        <p:nvSpPr>
          <p:cNvPr id="3" name="Subtitle 2">
            <a:extLst>
              <a:ext uri="{FF2B5EF4-FFF2-40B4-BE49-F238E27FC236}">
                <a16:creationId xmlns:a16="http://schemas.microsoft.com/office/drawing/2014/main" id="{7724A6A8-2DCD-44BB-809F-3A07CF400005}"/>
              </a:ext>
            </a:extLst>
          </p:cNvPr>
          <p:cNvSpPr>
            <a:spLocks noGrp="1"/>
          </p:cNvSpPr>
          <p:nvPr>
            <p:ph type="subTitle" idx="1"/>
          </p:nvPr>
        </p:nvSpPr>
        <p:spPr>
          <a:xfrm>
            <a:off x="2589213" y="3277338"/>
            <a:ext cx="8915399" cy="2574822"/>
          </a:xfrm>
        </p:spPr>
        <p:txBody>
          <a:bodyPr>
            <a:normAutofit fontScale="85000" lnSpcReduction="10000"/>
          </a:bodyPr>
          <a:lstStyle/>
          <a:p>
            <a:r>
              <a:rPr lang="en-GB" sz="2400" b="1" dirty="0"/>
              <a:t>The Children Act 1989 makes provision under the Welfare Checklist that delay is likely to ‘</a:t>
            </a:r>
            <a:r>
              <a:rPr lang="en-GB" sz="2400" b="1" i="1" dirty="0"/>
              <a:t>prejudice the welfare of the child’ </a:t>
            </a:r>
            <a:r>
              <a:rPr lang="en-GB" sz="2400" b="1" dirty="0"/>
              <a:t>[s.1(2)].</a:t>
            </a:r>
          </a:p>
          <a:p>
            <a:endParaRPr lang="en-GB" sz="2400" b="1" dirty="0"/>
          </a:p>
          <a:p>
            <a:r>
              <a:rPr lang="en-GB" sz="2400" b="1" dirty="0"/>
              <a:t>In any consideration of 16.4 appointment a distinction has to be made between </a:t>
            </a:r>
            <a:r>
              <a:rPr lang="en-GB" sz="2400" b="1" i="1" u="sng" dirty="0"/>
              <a:t>purposeful delay</a:t>
            </a:r>
            <a:r>
              <a:rPr lang="en-GB" sz="2400" b="1" i="1" dirty="0"/>
              <a:t> </a:t>
            </a:r>
            <a:r>
              <a:rPr lang="en-GB" sz="2400" b="1" dirty="0"/>
              <a:t>where time may be taken in order to resolve a particular problem or to determine the effect of particular circumstances and </a:t>
            </a:r>
            <a:r>
              <a:rPr lang="en-GB" sz="2400" b="1" i="1" u="sng" dirty="0"/>
              <a:t>damaging drift </a:t>
            </a:r>
            <a:r>
              <a:rPr lang="en-GB" sz="2400" b="1" dirty="0"/>
              <a:t>caused by prolonged intractable disputes over child arrangements. </a:t>
            </a:r>
            <a:endParaRPr lang="en-GB" sz="2400" b="1" u="sng" dirty="0"/>
          </a:p>
          <a:p>
            <a:endParaRPr lang="en-GB" sz="2000" b="1" dirty="0"/>
          </a:p>
        </p:txBody>
      </p:sp>
    </p:spTree>
    <p:extLst>
      <p:ext uri="{BB962C8B-B14F-4D97-AF65-F5344CB8AC3E}">
        <p14:creationId xmlns:p14="http://schemas.microsoft.com/office/powerpoint/2010/main" val="4062826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A9C30C-E643-4EA1-A1E7-9AD1B7F52CB8}"/>
              </a:ext>
            </a:extLst>
          </p:cNvPr>
          <p:cNvSpPr>
            <a:spLocks noGrp="1"/>
          </p:cNvSpPr>
          <p:nvPr>
            <p:ph type="title"/>
          </p:nvPr>
        </p:nvSpPr>
        <p:spPr/>
        <p:txBody>
          <a:bodyPr/>
          <a:lstStyle/>
          <a:p>
            <a:r>
              <a:rPr lang="en-GB" dirty="0"/>
              <a:t>To conclude</a:t>
            </a:r>
          </a:p>
        </p:txBody>
      </p:sp>
      <p:sp>
        <p:nvSpPr>
          <p:cNvPr id="3" name="Content Placeholder 2">
            <a:extLst>
              <a:ext uri="{FF2B5EF4-FFF2-40B4-BE49-F238E27FC236}">
                <a16:creationId xmlns:a16="http://schemas.microsoft.com/office/drawing/2014/main" id="{B829E522-383D-4EA6-B261-508EC46DD19D}"/>
              </a:ext>
            </a:extLst>
          </p:cNvPr>
          <p:cNvSpPr>
            <a:spLocks noGrp="1"/>
          </p:cNvSpPr>
          <p:nvPr>
            <p:ph idx="1"/>
          </p:nvPr>
        </p:nvSpPr>
        <p:spPr/>
        <p:txBody>
          <a:bodyPr>
            <a:normAutofit fontScale="92500" lnSpcReduction="20000"/>
          </a:bodyPr>
          <a:lstStyle/>
          <a:p>
            <a:r>
              <a:rPr lang="en-GB" dirty="0"/>
              <a:t>Be clear about what it is you want from a guardian. Assessment for assessments sake is likely to be damaging to the child.</a:t>
            </a:r>
          </a:p>
          <a:p>
            <a:r>
              <a:rPr lang="en-GB" dirty="0"/>
              <a:t>Are we exacerbating an already highly emotive and conflictive situation… and what is a 16.4 realistically going to provide beyond which social work expertise the court already has?</a:t>
            </a:r>
          </a:p>
          <a:p>
            <a:r>
              <a:rPr lang="en-GB" dirty="0"/>
              <a:t>Can assessments be achieved </a:t>
            </a:r>
            <a:r>
              <a:rPr lang="en-GB" i="1" dirty="0"/>
              <a:t>via</a:t>
            </a:r>
            <a:r>
              <a:rPr lang="en-GB" dirty="0"/>
              <a:t> any other means? (i.e. S7). A 16.4 appointment on it’s own is not a panacea.</a:t>
            </a:r>
          </a:p>
          <a:p>
            <a:r>
              <a:rPr lang="en-GB" dirty="0"/>
              <a:t>Have an exit plan, which includes timescales about when all assessments should be completed. </a:t>
            </a:r>
          </a:p>
          <a:p>
            <a:r>
              <a:rPr lang="en-GB" dirty="0"/>
              <a:t>Prolonged proceedings. We can determine adoption outcomes within PLO timescales, yet some 16.4 cases have taken as long as 3 years. Is it right that the state intervenes in a child’s life for so long?</a:t>
            </a:r>
          </a:p>
          <a:p>
            <a:r>
              <a:rPr lang="en-GB" dirty="0"/>
              <a:t>Duplication of the professional role. Is a LA social worker is already involved? How does that feel for a child?</a:t>
            </a:r>
          </a:p>
          <a:p>
            <a:pPr marL="0" indent="0">
              <a:buNone/>
            </a:pPr>
            <a:endParaRPr lang="en-GB" dirty="0"/>
          </a:p>
          <a:p>
            <a:endParaRPr lang="en-GB" dirty="0"/>
          </a:p>
        </p:txBody>
      </p:sp>
    </p:spTree>
    <p:extLst>
      <p:ext uri="{BB962C8B-B14F-4D97-AF65-F5344CB8AC3E}">
        <p14:creationId xmlns:p14="http://schemas.microsoft.com/office/powerpoint/2010/main" val="1969988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0CA33-91F4-4DFB-A8B4-6538D213B18E}"/>
              </a:ext>
            </a:extLst>
          </p:cNvPr>
          <p:cNvSpPr>
            <a:spLocks noGrp="1"/>
          </p:cNvSpPr>
          <p:nvPr>
            <p:ph type="title"/>
          </p:nvPr>
        </p:nvSpPr>
        <p:spPr/>
        <p:txBody>
          <a:bodyPr/>
          <a:lstStyle/>
          <a:p>
            <a:r>
              <a:rPr lang="en-GB" dirty="0"/>
              <a:t>                Setting the context</a:t>
            </a:r>
            <a:br>
              <a:rPr lang="en-GB" dirty="0"/>
            </a:br>
            <a:r>
              <a:rPr lang="en-GB" dirty="0"/>
              <a:t>                       Private Law</a:t>
            </a:r>
          </a:p>
        </p:txBody>
      </p:sp>
      <p:sp>
        <p:nvSpPr>
          <p:cNvPr id="3" name="Content Placeholder 2">
            <a:extLst>
              <a:ext uri="{FF2B5EF4-FFF2-40B4-BE49-F238E27FC236}">
                <a16:creationId xmlns:a16="http://schemas.microsoft.com/office/drawing/2014/main" id="{490490A5-960D-48A0-B7D3-16382623F573}"/>
              </a:ext>
            </a:extLst>
          </p:cNvPr>
          <p:cNvSpPr>
            <a:spLocks noGrp="1"/>
          </p:cNvSpPr>
          <p:nvPr>
            <p:ph idx="1"/>
          </p:nvPr>
        </p:nvSpPr>
        <p:spPr/>
        <p:txBody>
          <a:bodyPr/>
          <a:lstStyle/>
          <a:p>
            <a:r>
              <a:rPr lang="en-GB" dirty="0"/>
              <a:t>In the preceding 12 months A3 Cafcass has received 2506 cases within private law. </a:t>
            </a:r>
          </a:p>
          <a:p>
            <a:r>
              <a:rPr lang="en-GB" dirty="0"/>
              <a:t>We have seen a 63% increase in Section 7 demand in the Greater Manchester Area.</a:t>
            </a:r>
          </a:p>
          <a:p>
            <a:r>
              <a:rPr lang="en-GB" dirty="0"/>
              <a:t>Cafcass A3 currently hold 164 R16.4 cases within the area, average duration has dropped to 36.3 weeks. </a:t>
            </a:r>
          </a:p>
          <a:p>
            <a:r>
              <a:rPr lang="en-GB" dirty="0"/>
              <a:t>Nationally, the Average Duration of R16.4 Open Cases is 64.9 weeks for cases closed 2019-20 year to date.</a:t>
            </a:r>
          </a:p>
          <a:p>
            <a:r>
              <a:rPr lang="en-GB" dirty="0"/>
              <a:t>Year to date the average duration of an open R16.4 case is 64.6 weeks, this is the highest in the North West.</a:t>
            </a:r>
          </a:p>
        </p:txBody>
      </p:sp>
    </p:spTree>
    <p:extLst>
      <p:ext uri="{BB962C8B-B14F-4D97-AF65-F5344CB8AC3E}">
        <p14:creationId xmlns:p14="http://schemas.microsoft.com/office/powerpoint/2010/main" val="176120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BFF28-E34A-4687-8323-88D4A6557594}"/>
              </a:ext>
            </a:extLst>
          </p:cNvPr>
          <p:cNvSpPr>
            <a:spLocks noGrp="1"/>
          </p:cNvSpPr>
          <p:nvPr>
            <p:ph type="ctrTitle"/>
          </p:nvPr>
        </p:nvSpPr>
        <p:spPr>
          <a:xfrm>
            <a:off x="2589213" y="954339"/>
            <a:ext cx="8915399" cy="767782"/>
          </a:xfrm>
        </p:spPr>
        <p:txBody>
          <a:bodyPr>
            <a:normAutofit/>
          </a:bodyPr>
          <a:lstStyle/>
          <a:p>
            <a:pPr algn="ctr"/>
            <a:r>
              <a:rPr lang="en-GB" sz="3200" dirty="0"/>
              <a:t>Section 37 Reports </a:t>
            </a:r>
          </a:p>
        </p:txBody>
      </p:sp>
      <p:sp>
        <p:nvSpPr>
          <p:cNvPr id="3" name="Subtitle 2">
            <a:extLst>
              <a:ext uri="{FF2B5EF4-FFF2-40B4-BE49-F238E27FC236}">
                <a16:creationId xmlns:a16="http://schemas.microsoft.com/office/drawing/2014/main" id="{DCDF1F8D-9C22-4F50-BB3E-D5F3CE0FFA0A}"/>
              </a:ext>
            </a:extLst>
          </p:cNvPr>
          <p:cNvSpPr>
            <a:spLocks noGrp="1"/>
          </p:cNvSpPr>
          <p:nvPr>
            <p:ph type="subTitle" idx="1"/>
          </p:nvPr>
        </p:nvSpPr>
        <p:spPr>
          <a:xfrm>
            <a:off x="2589213" y="1965962"/>
            <a:ext cx="8915399" cy="3937700"/>
          </a:xfrm>
        </p:spPr>
        <p:txBody>
          <a:bodyPr/>
          <a:lstStyle/>
          <a:p>
            <a:r>
              <a:rPr lang="en-GB" dirty="0"/>
              <a:t>The court may only direct the local authority to complete a section 37 report when ‘</a:t>
            </a:r>
            <a:r>
              <a:rPr lang="en-GB" b="1" i="1" dirty="0"/>
              <a:t>it appears that it may be appropriate for a care or supervision order to be made</a:t>
            </a:r>
            <a:r>
              <a:rPr lang="en-GB" b="1" dirty="0"/>
              <a:t>’.  </a:t>
            </a:r>
          </a:p>
          <a:p>
            <a:r>
              <a:rPr lang="en-GB" b="1" dirty="0"/>
              <a:t>Section 37 </a:t>
            </a:r>
            <a:r>
              <a:rPr lang="en-GB" dirty="0"/>
              <a:t>refers the courts concerns about significant harm through abuse and/or neglect to the local authority for investigation. The court can appoint a </a:t>
            </a:r>
            <a:r>
              <a:rPr lang="en-GB" b="1" dirty="0"/>
              <a:t>16.4 Guardian </a:t>
            </a:r>
            <a:r>
              <a:rPr lang="en-GB" dirty="0"/>
              <a:t>at this stage to represent the child and can also make the child subject to an interim care order, but can’t force the local authority to initiate care proceedings. </a:t>
            </a:r>
            <a:endParaRPr lang="en-GB" i="1" dirty="0"/>
          </a:p>
          <a:p>
            <a:r>
              <a:rPr lang="en-GB" dirty="0"/>
              <a:t>Any </a:t>
            </a:r>
            <a:r>
              <a:rPr lang="en-GB" b="1" dirty="0"/>
              <a:t>Section 37 </a:t>
            </a:r>
            <a:r>
              <a:rPr lang="en-GB" dirty="0"/>
              <a:t>report must set out whether the local authority intends to apply for a care or supervision order on the child.  If not, the report must give details of what it proposes to do for the child and family instead. </a:t>
            </a:r>
          </a:p>
          <a:p>
            <a:endParaRPr lang="en-GB" dirty="0"/>
          </a:p>
        </p:txBody>
      </p:sp>
    </p:spTree>
    <p:extLst>
      <p:ext uri="{BB962C8B-B14F-4D97-AF65-F5344CB8AC3E}">
        <p14:creationId xmlns:p14="http://schemas.microsoft.com/office/powerpoint/2010/main" val="3689407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0C858-6C55-4413-8C2C-2ABFD0848212}"/>
              </a:ext>
            </a:extLst>
          </p:cNvPr>
          <p:cNvSpPr>
            <a:spLocks noGrp="1"/>
          </p:cNvSpPr>
          <p:nvPr>
            <p:ph type="ctrTitle"/>
          </p:nvPr>
        </p:nvSpPr>
        <p:spPr>
          <a:xfrm>
            <a:off x="1810940" y="1478279"/>
            <a:ext cx="9630093" cy="4724400"/>
          </a:xfrm>
        </p:spPr>
        <p:txBody>
          <a:bodyPr>
            <a:noAutofit/>
          </a:bodyPr>
          <a:lstStyle/>
          <a:p>
            <a:br>
              <a:rPr lang="en-US" sz="2000" dirty="0"/>
            </a:br>
            <a:br>
              <a:rPr lang="en-US" sz="2000" dirty="0"/>
            </a:br>
            <a:br>
              <a:rPr lang="en-US" sz="2000" dirty="0"/>
            </a:br>
            <a:r>
              <a:rPr lang="en-US" sz="2000" b="1" dirty="0"/>
              <a:t>It is the duty of a children's guardian fairly and competently to conduct proceedings on behalf of the child. </a:t>
            </a:r>
            <a:br>
              <a:rPr lang="en-US" sz="2000" b="1" dirty="0"/>
            </a:br>
            <a:br>
              <a:rPr lang="en-GB" sz="2000" b="1" dirty="0"/>
            </a:br>
            <a:r>
              <a:rPr lang="en-US" sz="2000" b="1" dirty="0"/>
              <a:t>The children's guardian must; </a:t>
            </a:r>
            <a:br>
              <a:rPr lang="en-US" sz="2000" b="1" dirty="0"/>
            </a:br>
            <a:br>
              <a:rPr lang="en-US" sz="2000" b="1" dirty="0"/>
            </a:br>
            <a:r>
              <a:rPr lang="en-US" sz="2000" b="1" dirty="0"/>
              <a:t>(a) appoint a solicitor for the child unless a solicitor has already been appointed;</a:t>
            </a:r>
            <a:br>
              <a:rPr lang="en-US" sz="2000" b="1" dirty="0"/>
            </a:br>
            <a:br>
              <a:rPr lang="en-US" sz="2000" b="1" dirty="0"/>
            </a:br>
            <a:r>
              <a:rPr lang="en-US" sz="2000" b="1" dirty="0"/>
              <a:t>(b) give such advice to the child as is appropriate having regard to that child's understanding; </a:t>
            </a:r>
            <a:br>
              <a:rPr lang="en-US" sz="2000" b="1" dirty="0"/>
            </a:br>
            <a:br>
              <a:rPr lang="en-US" sz="2000" b="1" dirty="0"/>
            </a:br>
            <a:r>
              <a:rPr lang="en-US" sz="2000" b="1" dirty="0"/>
              <a:t>(c) where appropriate instruct the solicitor representing the child on all matters relevant to the interests of the child arising in the course of proceedings, including possibilities for appeal.</a:t>
            </a:r>
            <a:br>
              <a:rPr lang="en-US" sz="2000" b="1" dirty="0"/>
            </a:br>
            <a:endParaRPr lang="en-GB" sz="2000" b="1" dirty="0"/>
          </a:p>
        </p:txBody>
      </p:sp>
      <p:sp>
        <p:nvSpPr>
          <p:cNvPr id="3" name="Subtitle 2">
            <a:extLst>
              <a:ext uri="{FF2B5EF4-FFF2-40B4-BE49-F238E27FC236}">
                <a16:creationId xmlns:a16="http://schemas.microsoft.com/office/drawing/2014/main" id="{7ABB24AB-CC11-4FE5-8DD0-EFFA8929FEE8}"/>
              </a:ext>
            </a:extLst>
          </p:cNvPr>
          <p:cNvSpPr>
            <a:spLocks noGrp="1"/>
          </p:cNvSpPr>
          <p:nvPr>
            <p:ph type="subTitle" idx="1"/>
          </p:nvPr>
        </p:nvSpPr>
        <p:spPr>
          <a:xfrm>
            <a:off x="3132614" y="365759"/>
            <a:ext cx="6803866" cy="1432561"/>
          </a:xfrm>
        </p:spPr>
        <p:txBody>
          <a:bodyPr>
            <a:normAutofit/>
          </a:bodyPr>
          <a:lstStyle/>
          <a:p>
            <a:pPr algn="ctr"/>
            <a:r>
              <a:rPr lang="en-GB" sz="3200" dirty="0"/>
              <a:t>Practice Direction 16A</a:t>
            </a:r>
          </a:p>
        </p:txBody>
      </p:sp>
    </p:spTree>
    <p:extLst>
      <p:ext uri="{BB962C8B-B14F-4D97-AF65-F5344CB8AC3E}">
        <p14:creationId xmlns:p14="http://schemas.microsoft.com/office/powerpoint/2010/main" val="472833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60696-9A56-4640-AECB-6DCEC28EDB13}"/>
              </a:ext>
            </a:extLst>
          </p:cNvPr>
          <p:cNvSpPr>
            <a:spLocks noGrp="1"/>
          </p:cNvSpPr>
          <p:nvPr>
            <p:ph type="title"/>
          </p:nvPr>
        </p:nvSpPr>
        <p:spPr/>
        <p:txBody>
          <a:bodyPr>
            <a:normAutofit/>
          </a:bodyPr>
          <a:lstStyle/>
          <a:p>
            <a:r>
              <a:rPr lang="en-GB" sz="3200" dirty="0"/>
              <a:t>Factors for consideration in appointing a 16.4 Guardian</a:t>
            </a:r>
          </a:p>
        </p:txBody>
      </p:sp>
      <p:sp>
        <p:nvSpPr>
          <p:cNvPr id="3" name="Content Placeholder 2">
            <a:extLst>
              <a:ext uri="{FF2B5EF4-FFF2-40B4-BE49-F238E27FC236}">
                <a16:creationId xmlns:a16="http://schemas.microsoft.com/office/drawing/2014/main" id="{2C25E73F-4624-4C78-960A-56F209E304B7}"/>
              </a:ext>
            </a:extLst>
          </p:cNvPr>
          <p:cNvSpPr>
            <a:spLocks noGrp="1"/>
          </p:cNvSpPr>
          <p:nvPr>
            <p:ph idx="1"/>
          </p:nvPr>
        </p:nvSpPr>
        <p:spPr/>
        <p:txBody>
          <a:bodyPr>
            <a:normAutofit/>
          </a:bodyPr>
          <a:lstStyle/>
          <a:p>
            <a:r>
              <a:rPr lang="en-GB" sz="2000" b="1" dirty="0"/>
              <a:t>Where an officer of the service has notified the court that, in the opinion of that officer, the child should be made a party.</a:t>
            </a:r>
          </a:p>
          <a:p>
            <a:endParaRPr lang="en-GB" sz="2000" b="1" dirty="0"/>
          </a:p>
          <a:p>
            <a:r>
              <a:rPr lang="en-GB" sz="2000" b="1" dirty="0"/>
              <a:t>Where the child has a standpoint or interest which is inconsistent with, or incapable of being represented by either of the parties. </a:t>
            </a:r>
          </a:p>
          <a:p>
            <a:pPr marL="0" indent="0">
              <a:buNone/>
            </a:pPr>
            <a:endParaRPr lang="en-GB" sz="2000" b="1" dirty="0"/>
          </a:p>
          <a:p>
            <a:r>
              <a:rPr lang="en-GB" sz="2000" b="1" dirty="0"/>
              <a:t>Where there is an intractable dispute over residence or contact, including where contact has ceased, or where there is irrational but implacable hostility to contact, or where the child may be suffering harm linked to the contact dispute. </a:t>
            </a:r>
          </a:p>
          <a:p>
            <a:pPr>
              <a:buFont typeface="Arial" panose="020B0604020202020204" pitchFamily="34" charset="0"/>
              <a:buChar char="•"/>
            </a:pPr>
            <a:endParaRPr lang="en-GB" sz="2400" dirty="0"/>
          </a:p>
        </p:txBody>
      </p:sp>
    </p:spTree>
    <p:extLst>
      <p:ext uri="{BB962C8B-B14F-4D97-AF65-F5344CB8AC3E}">
        <p14:creationId xmlns:p14="http://schemas.microsoft.com/office/powerpoint/2010/main" val="2821941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0148F-1256-423C-AA3B-55008F2FC56F}"/>
              </a:ext>
            </a:extLst>
          </p:cNvPr>
          <p:cNvSpPr>
            <a:spLocks noGrp="1"/>
          </p:cNvSpPr>
          <p:nvPr>
            <p:ph type="title"/>
          </p:nvPr>
        </p:nvSpPr>
        <p:spPr/>
        <p:txBody>
          <a:bodyPr>
            <a:normAutofit/>
          </a:bodyPr>
          <a:lstStyle/>
          <a:p>
            <a:r>
              <a:rPr lang="en-GB" sz="3200" dirty="0"/>
              <a:t>Factors for consideration in appointing a 16.4 Guardian</a:t>
            </a:r>
          </a:p>
        </p:txBody>
      </p:sp>
      <p:sp>
        <p:nvSpPr>
          <p:cNvPr id="3" name="Content Placeholder 2">
            <a:extLst>
              <a:ext uri="{FF2B5EF4-FFF2-40B4-BE49-F238E27FC236}">
                <a16:creationId xmlns:a16="http://schemas.microsoft.com/office/drawing/2014/main" id="{A021486F-7729-4063-86E3-CC5411E2513A}"/>
              </a:ext>
            </a:extLst>
          </p:cNvPr>
          <p:cNvSpPr>
            <a:spLocks noGrp="1"/>
          </p:cNvSpPr>
          <p:nvPr>
            <p:ph idx="1"/>
          </p:nvPr>
        </p:nvSpPr>
        <p:spPr>
          <a:xfrm>
            <a:off x="2589212" y="1539240"/>
            <a:ext cx="8915400" cy="4371982"/>
          </a:xfrm>
        </p:spPr>
        <p:txBody>
          <a:bodyPr>
            <a:normAutofit fontScale="92500" lnSpcReduction="10000"/>
          </a:bodyPr>
          <a:lstStyle/>
          <a:p>
            <a:pPr marL="0" indent="0">
              <a:buNone/>
            </a:pPr>
            <a:endParaRPr lang="en-GB" dirty="0"/>
          </a:p>
          <a:p>
            <a:r>
              <a:rPr lang="en-GB" sz="2000" b="1" dirty="0"/>
              <a:t>Where the views and wishes of the child cannot be adequately met by a report to court. </a:t>
            </a:r>
          </a:p>
          <a:p>
            <a:pPr marL="0" indent="0">
              <a:buNone/>
            </a:pPr>
            <a:endParaRPr lang="en-GB" sz="2000" b="1" dirty="0"/>
          </a:p>
          <a:p>
            <a:r>
              <a:rPr lang="en-GB" sz="2000" b="1" dirty="0"/>
              <a:t>Where an older child is opposed to a course of action. </a:t>
            </a:r>
          </a:p>
          <a:p>
            <a:pPr marL="0" indent="0">
              <a:buNone/>
            </a:pPr>
            <a:endParaRPr lang="en-GB" sz="2000" b="1" dirty="0"/>
          </a:p>
          <a:p>
            <a:r>
              <a:rPr lang="en-GB" sz="2000" b="1" dirty="0"/>
              <a:t>Where there is complex medical or mental health issues to be determined, or there are other unusually complex issues that necessitate separate representation of the child.  </a:t>
            </a:r>
          </a:p>
          <a:p>
            <a:pPr marL="0" indent="0">
              <a:buNone/>
            </a:pPr>
            <a:endParaRPr lang="en-GB" sz="2000" b="1" dirty="0"/>
          </a:p>
          <a:p>
            <a:r>
              <a:rPr lang="en-GB" sz="2000" b="1" dirty="0"/>
              <a:t>Where there are international complications outside child abduction, particularly where there may need to be discussions with overseas authorities or foreign courts. </a:t>
            </a:r>
          </a:p>
          <a:p>
            <a:endParaRPr lang="en-GB" dirty="0"/>
          </a:p>
        </p:txBody>
      </p:sp>
    </p:spTree>
    <p:extLst>
      <p:ext uri="{BB962C8B-B14F-4D97-AF65-F5344CB8AC3E}">
        <p14:creationId xmlns:p14="http://schemas.microsoft.com/office/powerpoint/2010/main" val="1552831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74262-D30B-4224-BD2E-4EFC2F54F297}"/>
              </a:ext>
            </a:extLst>
          </p:cNvPr>
          <p:cNvSpPr>
            <a:spLocks noGrp="1"/>
          </p:cNvSpPr>
          <p:nvPr>
            <p:ph type="title"/>
          </p:nvPr>
        </p:nvSpPr>
        <p:spPr/>
        <p:txBody>
          <a:bodyPr>
            <a:normAutofit/>
          </a:bodyPr>
          <a:lstStyle/>
          <a:p>
            <a:r>
              <a:rPr lang="en-GB" sz="3200" dirty="0"/>
              <a:t>Factors for consideration in appointing a 16.4 Guardian</a:t>
            </a:r>
          </a:p>
        </p:txBody>
      </p:sp>
      <p:sp>
        <p:nvSpPr>
          <p:cNvPr id="3" name="Content Placeholder 2">
            <a:extLst>
              <a:ext uri="{FF2B5EF4-FFF2-40B4-BE49-F238E27FC236}">
                <a16:creationId xmlns:a16="http://schemas.microsoft.com/office/drawing/2014/main" id="{E177F94B-FB1E-4AC0-B738-09A5553143CF}"/>
              </a:ext>
            </a:extLst>
          </p:cNvPr>
          <p:cNvSpPr>
            <a:spLocks noGrp="1"/>
          </p:cNvSpPr>
          <p:nvPr>
            <p:ph idx="1"/>
          </p:nvPr>
        </p:nvSpPr>
        <p:spPr/>
        <p:txBody>
          <a:bodyPr/>
          <a:lstStyle/>
          <a:p>
            <a:r>
              <a:rPr lang="en-GB" sz="2000" b="1" dirty="0"/>
              <a:t>Where there are serious allegations of physical, sexual or other abuse in relation to the child; or there are allegations of DV not capable of resolution with the help of an officer of the Service.</a:t>
            </a:r>
          </a:p>
          <a:p>
            <a:pPr marL="0" indent="0">
              <a:buNone/>
            </a:pPr>
            <a:endParaRPr lang="en-GB" sz="2000" b="1" dirty="0"/>
          </a:p>
          <a:p>
            <a:r>
              <a:rPr lang="en-GB" sz="2000" b="1" dirty="0"/>
              <a:t>Where the proceedings concern more than one child and the welfare of the child is in conflict or where one child is a particularly disadvantaged position. </a:t>
            </a:r>
          </a:p>
          <a:p>
            <a:pPr marL="0" indent="0">
              <a:buNone/>
            </a:pPr>
            <a:endParaRPr lang="en-GB" sz="2000" b="1" dirty="0"/>
          </a:p>
          <a:p>
            <a:r>
              <a:rPr lang="en-GB" sz="2000" b="1" dirty="0"/>
              <a:t>Where there is a contested issue about scientific testing. </a:t>
            </a:r>
          </a:p>
          <a:p>
            <a:endParaRPr lang="en-GB" dirty="0"/>
          </a:p>
        </p:txBody>
      </p:sp>
    </p:spTree>
    <p:extLst>
      <p:ext uri="{BB962C8B-B14F-4D97-AF65-F5344CB8AC3E}">
        <p14:creationId xmlns:p14="http://schemas.microsoft.com/office/powerpoint/2010/main" val="1019939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AB79-DA0A-4AB6-9D21-9759917ADEC8}"/>
              </a:ext>
            </a:extLst>
          </p:cNvPr>
          <p:cNvSpPr>
            <a:spLocks noGrp="1"/>
          </p:cNvSpPr>
          <p:nvPr>
            <p:ph type="ctrTitle"/>
          </p:nvPr>
        </p:nvSpPr>
        <p:spPr>
          <a:xfrm>
            <a:off x="2589213" y="954339"/>
            <a:ext cx="8915399" cy="859222"/>
          </a:xfrm>
        </p:spPr>
        <p:txBody>
          <a:bodyPr>
            <a:normAutofit/>
          </a:bodyPr>
          <a:lstStyle/>
          <a:p>
            <a:r>
              <a:rPr lang="en-GB" sz="3200" dirty="0"/>
              <a:t>Role of the 16.4 Guardian </a:t>
            </a:r>
          </a:p>
        </p:txBody>
      </p:sp>
      <p:sp>
        <p:nvSpPr>
          <p:cNvPr id="3" name="Subtitle 2">
            <a:extLst>
              <a:ext uri="{FF2B5EF4-FFF2-40B4-BE49-F238E27FC236}">
                <a16:creationId xmlns:a16="http://schemas.microsoft.com/office/drawing/2014/main" id="{C4B13FD7-FA40-450C-82F2-212A96D73A1F}"/>
              </a:ext>
            </a:extLst>
          </p:cNvPr>
          <p:cNvSpPr>
            <a:spLocks noGrp="1"/>
          </p:cNvSpPr>
          <p:nvPr>
            <p:ph type="subTitle" idx="1"/>
          </p:nvPr>
        </p:nvSpPr>
        <p:spPr>
          <a:xfrm>
            <a:off x="2589213" y="1813561"/>
            <a:ext cx="8915399" cy="4090101"/>
          </a:xfrm>
        </p:spPr>
        <p:txBody>
          <a:bodyPr/>
          <a:lstStyle/>
          <a:p>
            <a:r>
              <a:rPr lang="en-US" b="1" dirty="0"/>
              <a:t>(a) whether the child is of sufficient understanding for any purpose including the child's refusal to submit to a medical or psychiatric examination or other assessment that the court has the power to require, direct or order;</a:t>
            </a:r>
          </a:p>
          <a:p>
            <a:r>
              <a:rPr lang="en-US" b="1" dirty="0"/>
              <a:t>(b) the wishes of the child in respect of any matter relevant to the proceedings including that child's attendance at court;</a:t>
            </a:r>
          </a:p>
          <a:p>
            <a:r>
              <a:rPr lang="en-US" b="1" dirty="0"/>
              <a:t>(c) the appropriate forum for the proceedings;</a:t>
            </a:r>
          </a:p>
          <a:p>
            <a:r>
              <a:rPr lang="en-US" b="1" dirty="0"/>
              <a:t>(d) the appropriate timing of the proceedings or any part of them;</a:t>
            </a:r>
          </a:p>
          <a:p>
            <a:r>
              <a:rPr lang="en-US" b="1" dirty="0"/>
              <a:t>(e) the options available to it in respect of the child and the suitability of each such option including what order should be made in determining the application; and</a:t>
            </a:r>
          </a:p>
          <a:p>
            <a:r>
              <a:rPr lang="en-US" b="1" dirty="0"/>
              <a:t>(f) any other matter on which the court seeks advice or on which the children's guardian considers that the court should be informed.</a:t>
            </a:r>
          </a:p>
          <a:p>
            <a:endParaRPr lang="en-GB" dirty="0"/>
          </a:p>
        </p:txBody>
      </p:sp>
    </p:spTree>
    <p:extLst>
      <p:ext uri="{BB962C8B-B14F-4D97-AF65-F5344CB8AC3E}">
        <p14:creationId xmlns:p14="http://schemas.microsoft.com/office/powerpoint/2010/main" val="4127706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BB773-4568-4D32-A1EC-2EF32DB1AF05}"/>
              </a:ext>
            </a:extLst>
          </p:cNvPr>
          <p:cNvSpPr>
            <a:spLocks noGrp="1"/>
          </p:cNvSpPr>
          <p:nvPr>
            <p:ph type="ctrTitle"/>
          </p:nvPr>
        </p:nvSpPr>
        <p:spPr>
          <a:xfrm>
            <a:off x="2589213" y="792480"/>
            <a:ext cx="8915399" cy="853439"/>
          </a:xfrm>
        </p:spPr>
        <p:txBody>
          <a:bodyPr>
            <a:normAutofit/>
          </a:bodyPr>
          <a:lstStyle/>
          <a:p>
            <a:r>
              <a:rPr lang="en-GB" sz="3200" dirty="0"/>
              <a:t>16.4 Guardian Allocation Process</a:t>
            </a:r>
          </a:p>
        </p:txBody>
      </p:sp>
      <p:sp>
        <p:nvSpPr>
          <p:cNvPr id="3" name="Subtitle 2">
            <a:extLst>
              <a:ext uri="{FF2B5EF4-FFF2-40B4-BE49-F238E27FC236}">
                <a16:creationId xmlns:a16="http://schemas.microsoft.com/office/drawing/2014/main" id="{FC8180CD-AE38-4B98-A8AB-7D7A405B4542}"/>
              </a:ext>
            </a:extLst>
          </p:cNvPr>
          <p:cNvSpPr>
            <a:spLocks noGrp="1"/>
          </p:cNvSpPr>
          <p:nvPr>
            <p:ph type="subTitle" idx="1"/>
          </p:nvPr>
        </p:nvSpPr>
        <p:spPr>
          <a:xfrm>
            <a:off x="2589213" y="1820819"/>
            <a:ext cx="8915399" cy="4762861"/>
          </a:xfrm>
        </p:spPr>
        <p:txBody>
          <a:bodyPr/>
          <a:lstStyle/>
          <a:p>
            <a:r>
              <a:rPr lang="en-US" sz="2000" b="1" dirty="0">
                <a:hlinkClick r:id="rId3"/>
              </a:rPr>
              <a:t>Practice Direction 16A</a:t>
            </a:r>
            <a:r>
              <a:rPr lang="en-US" sz="2000" b="1" dirty="0"/>
              <a:t> states that the court will “cause preliminary enquiries to be made of Cafcass” before appointing an officer of Cafcass.  </a:t>
            </a:r>
          </a:p>
          <a:p>
            <a:r>
              <a:rPr lang="en-US" sz="2000" b="1" dirty="0"/>
              <a:t>What makes a case ‘exceptional’(Practice Direction 16A)- Is it clear what the issues are for the child that demand such an appointment is necessary.</a:t>
            </a:r>
          </a:p>
          <a:p>
            <a:r>
              <a:rPr lang="en-US" sz="2000" b="1" dirty="0"/>
              <a:t>Will the appointment achieve the best outcome for the child in a timeframe consistent with the child’s needs; or is there a more appropriate alternative. e.g. Is there a clear plan of work identified for a Guardian.</a:t>
            </a:r>
          </a:p>
          <a:p>
            <a:r>
              <a:rPr lang="en-US" sz="2000" b="1" dirty="0"/>
              <a:t>Will separate representation of a child result in delay in the resolution of the proceedings . </a:t>
            </a:r>
            <a:r>
              <a:rPr lang="en-US" sz="2000" b="1"/>
              <a:t>If so, </a:t>
            </a:r>
            <a:r>
              <a:rPr lang="en-US" sz="2000" b="1" dirty="0"/>
              <a:t>is such delay justified to meet the needs of the child.</a:t>
            </a:r>
          </a:p>
          <a:p>
            <a:endParaRPr lang="en-GB" dirty="0"/>
          </a:p>
        </p:txBody>
      </p:sp>
    </p:spTree>
    <p:extLst>
      <p:ext uri="{BB962C8B-B14F-4D97-AF65-F5344CB8AC3E}">
        <p14:creationId xmlns:p14="http://schemas.microsoft.com/office/powerpoint/2010/main" val="102522904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795C3019807549BDCC2C2353FCF2F2" ma:contentTypeVersion="8" ma:contentTypeDescription="Create a new document." ma:contentTypeScope="" ma:versionID="73fc45bc24bfc526b47199c3b2a27670">
  <xsd:schema xmlns:xsd="http://www.w3.org/2001/XMLSchema" xmlns:xs="http://www.w3.org/2001/XMLSchema" xmlns:p="http://schemas.microsoft.com/office/2006/metadata/properties" xmlns:ns3="f7d20810-70c7-49ad-b54a-2d9c1274aa35" xmlns:ns4="7e497996-52ef-4d32-8f64-0b3582dc9b5f" targetNamespace="http://schemas.microsoft.com/office/2006/metadata/properties" ma:root="true" ma:fieldsID="1219d736a5cb93d3f5b9d59a009afc83" ns3:_="" ns4:_="">
    <xsd:import namespace="f7d20810-70c7-49ad-b54a-2d9c1274aa35"/>
    <xsd:import namespace="7e497996-52ef-4d32-8f64-0b3582dc9b5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d20810-70c7-49ad-b54a-2d9c1274aa3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e497996-52ef-4d32-8f64-0b3582dc9b5f"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C81D35-3AEA-4728-92D7-E229FD7ED5BD}">
  <ds:schemaRefs>
    <ds:schemaRef ds:uri="http://schemas.microsoft.com/office/2006/documentManagement/types"/>
    <ds:schemaRef ds:uri="http://purl.org/dc/terms/"/>
    <ds:schemaRef ds:uri="http://purl.org/dc/dcmitype/"/>
    <ds:schemaRef ds:uri="http://schemas.microsoft.com/office/2006/metadata/properties"/>
    <ds:schemaRef ds:uri="http://purl.org/dc/elements/1.1/"/>
    <ds:schemaRef ds:uri="f7d20810-70c7-49ad-b54a-2d9c1274aa35"/>
    <ds:schemaRef ds:uri="7e497996-52ef-4d32-8f64-0b3582dc9b5f"/>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9E39B7D-17B3-4D06-9251-F29FDF0BEE47}">
  <ds:schemaRefs>
    <ds:schemaRef ds:uri="http://schemas.microsoft.com/sharepoint/v3/contenttype/forms"/>
  </ds:schemaRefs>
</ds:datastoreItem>
</file>

<file path=customXml/itemProps3.xml><?xml version="1.0" encoding="utf-8"?>
<ds:datastoreItem xmlns:ds="http://schemas.openxmlformats.org/officeDocument/2006/customXml" ds:itemID="{0878715E-2183-49BB-9B00-FA642E3EBC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7d20810-70c7-49ad-b54a-2d9c1274aa35"/>
    <ds:schemaRef ds:uri="7e497996-52ef-4d32-8f64-0b3582dc9b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662</TotalTime>
  <Words>1130</Words>
  <Application>Microsoft Office PowerPoint</Application>
  <PresentationFormat>Widescreen</PresentationFormat>
  <Paragraphs>89</Paragraphs>
  <Slides>12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Century Gothic</vt:lpstr>
      <vt:lpstr>Wingdings 3</vt:lpstr>
      <vt:lpstr>Wisp</vt:lpstr>
      <vt:lpstr>16.4 Guardian Appointments </vt:lpstr>
      <vt:lpstr>                Setting the context                        Private Law</vt:lpstr>
      <vt:lpstr>Section 37 Reports </vt:lpstr>
      <vt:lpstr>   It is the duty of a children's guardian fairly and competently to conduct proceedings on behalf of the child.   The children's guardian must;   (a) appoint a solicitor for the child unless a solicitor has already been appointed;  (b) give such advice to the child as is appropriate having regard to that child's understanding;   (c) where appropriate instruct the solicitor representing the child on all matters relevant to the interests of the child arising in the course of proceedings, including possibilities for appeal. </vt:lpstr>
      <vt:lpstr>Factors for consideration in appointing a 16.4 Guardian</vt:lpstr>
      <vt:lpstr>Factors for consideration in appointing a 16.4 Guardian</vt:lpstr>
      <vt:lpstr>Factors for consideration in appointing a 16.4 Guardian</vt:lpstr>
      <vt:lpstr>Role of the 16.4 Guardian </vt:lpstr>
      <vt:lpstr>16.4 Guardian Allocation Process</vt:lpstr>
      <vt:lpstr>What to ask about 16.4 Guardian Appointment</vt:lpstr>
      <vt:lpstr>Consideration of delay in 16.4 appointments</vt:lpstr>
      <vt:lpstr>To conclude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16.4 Guardian Appointments</dc:title>
  <dc:creator>Paul Walker</dc:creator>
  <cp:lastModifiedBy>Michelle Evans</cp:lastModifiedBy>
  <cp:revision>29</cp:revision>
  <cp:lastPrinted>2018-09-21T08:04:08Z</cp:lastPrinted>
  <dcterms:created xsi:type="dcterms:W3CDTF">2018-09-18T15:24:09Z</dcterms:created>
  <dcterms:modified xsi:type="dcterms:W3CDTF">2019-10-22T09:51:18Z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0x01010092795C3019807549BDCC2C2353FCF2F2</vt:lpwstr>
  </property>
</Properties>
</file>