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6" r:id="rId5"/>
    <p:sldId id="258" r:id="rId6"/>
    <p:sldId id="259" r:id="rId7"/>
    <p:sldId id="260" r:id="rId8"/>
    <p:sldId id="269" r:id="rId9"/>
    <p:sldId id="261" r:id="rId10"/>
    <p:sldId id="262" r:id="rId11"/>
    <p:sldId id="267" r:id="rId12"/>
    <p:sldId id="268" r:id="rId13"/>
    <p:sldId id="263" r:id="rId14"/>
    <p:sldId id="26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2761611-B27E-4C20-988F-2424955EDEDD}" type="datetimeFigureOut">
              <a:rPr lang="en-GB" smtClean="0"/>
              <a:t>31/07/2015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0681BB-CAEC-49B0-BE1A-7ACC03A0CB7E}" type="slidenum">
              <a:rPr lang="en-GB" smtClean="0"/>
              <a:t>‹#›</a:t>
            </a:fld>
            <a:endParaRPr lang="en-GB"/>
          </a:p>
        </p:txBody>
      </p:sp>
    </p:spTree>
    <p:extLst>
      <p:ext uri="{BB962C8B-B14F-4D97-AF65-F5344CB8AC3E}">
        <p14:creationId xmlns:p14="http://schemas.microsoft.com/office/powerpoint/2010/main" val="595224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761611-B27E-4C20-988F-2424955EDEDD}" type="datetimeFigureOut">
              <a:rPr lang="en-GB" smtClean="0"/>
              <a:t>31/07/2015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0681BB-CAEC-49B0-BE1A-7ACC03A0CB7E}" type="slidenum">
              <a:rPr lang="en-GB" smtClean="0"/>
              <a:t>‹#›</a:t>
            </a:fld>
            <a:endParaRPr lang="en-GB"/>
          </a:p>
        </p:txBody>
      </p:sp>
    </p:spTree>
    <p:extLst>
      <p:ext uri="{BB962C8B-B14F-4D97-AF65-F5344CB8AC3E}">
        <p14:creationId xmlns:p14="http://schemas.microsoft.com/office/powerpoint/2010/main" val="344440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761611-B27E-4C20-988F-2424955EDEDD}" type="datetimeFigureOut">
              <a:rPr lang="en-GB" smtClean="0"/>
              <a:t>31/07/2015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0681BB-CAEC-49B0-BE1A-7ACC03A0CB7E}" type="slidenum">
              <a:rPr lang="en-GB" smtClean="0"/>
              <a:t>‹#›</a:t>
            </a:fld>
            <a:endParaRPr lang="en-GB"/>
          </a:p>
        </p:txBody>
      </p:sp>
    </p:spTree>
    <p:extLst>
      <p:ext uri="{BB962C8B-B14F-4D97-AF65-F5344CB8AC3E}">
        <p14:creationId xmlns:p14="http://schemas.microsoft.com/office/powerpoint/2010/main" val="527887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761611-B27E-4C20-988F-2424955EDEDD}" type="datetimeFigureOut">
              <a:rPr lang="en-GB" smtClean="0"/>
              <a:t>31/07/2015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0681BB-CAEC-49B0-BE1A-7ACC03A0CB7E}" type="slidenum">
              <a:rPr lang="en-GB" smtClean="0"/>
              <a:t>‹#›</a:t>
            </a:fld>
            <a:endParaRPr lang="en-GB"/>
          </a:p>
        </p:txBody>
      </p:sp>
    </p:spTree>
    <p:extLst>
      <p:ext uri="{BB962C8B-B14F-4D97-AF65-F5344CB8AC3E}">
        <p14:creationId xmlns:p14="http://schemas.microsoft.com/office/powerpoint/2010/main" val="889821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761611-B27E-4C20-988F-2424955EDEDD}" type="datetimeFigureOut">
              <a:rPr lang="en-GB" smtClean="0"/>
              <a:t>31/07/2015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0681BB-CAEC-49B0-BE1A-7ACC03A0CB7E}" type="slidenum">
              <a:rPr lang="en-GB" smtClean="0"/>
              <a:t>‹#›</a:t>
            </a:fld>
            <a:endParaRPr lang="en-GB"/>
          </a:p>
        </p:txBody>
      </p:sp>
    </p:spTree>
    <p:extLst>
      <p:ext uri="{BB962C8B-B14F-4D97-AF65-F5344CB8AC3E}">
        <p14:creationId xmlns:p14="http://schemas.microsoft.com/office/powerpoint/2010/main" val="3705441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2761611-B27E-4C20-988F-2424955EDEDD}" type="datetimeFigureOut">
              <a:rPr lang="en-GB" smtClean="0"/>
              <a:t>31/07/2015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0681BB-CAEC-49B0-BE1A-7ACC03A0CB7E}" type="slidenum">
              <a:rPr lang="en-GB" smtClean="0"/>
              <a:t>‹#›</a:t>
            </a:fld>
            <a:endParaRPr lang="en-GB"/>
          </a:p>
        </p:txBody>
      </p:sp>
    </p:spTree>
    <p:extLst>
      <p:ext uri="{BB962C8B-B14F-4D97-AF65-F5344CB8AC3E}">
        <p14:creationId xmlns:p14="http://schemas.microsoft.com/office/powerpoint/2010/main" val="2039408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2761611-B27E-4C20-988F-2424955EDEDD}" type="datetimeFigureOut">
              <a:rPr lang="en-GB" smtClean="0"/>
              <a:t>31/07/2015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0681BB-CAEC-49B0-BE1A-7ACC03A0CB7E}" type="slidenum">
              <a:rPr lang="en-GB" smtClean="0"/>
              <a:t>‹#›</a:t>
            </a:fld>
            <a:endParaRPr lang="en-GB"/>
          </a:p>
        </p:txBody>
      </p:sp>
    </p:spTree>
    <p:extLst>
      <p:ext uri="{BB962C8B-B14F-4D97-AF65-F5344CB8AC3E}">
        <p14:creationId xmlns:p14="http://schemas.microsoft.com/office/powerpoint/2010/main" val="2039582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2761611-B27E-4C20-988F-2424955EDEDD}" type="datetimeFigureOut">
              <a:rPr lang="en-GB" smtClean="0"/>
              <a:t>31/07/2015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0681BB-CAEC-49B0-BE1A-7ACC03A0CB7E}" type="slidenum">
              <a:rPr lang="en-GB" smtClean="0"/>
              <a:t>‹#›</a:t>
            </a:fld>
            <a:endParaRPr lang="en-GB"/>
          </a:p>
        </p:txBody>
      </p:sp>
    </p:spTree>
    <p:extLst>
      <p:ext uri="{BB962C8B-B14F-4D97-AF65-F5344CB8AC3E}">
        <p14:creationId xmlns:p14="http://schemas.microsoft.com/office/powerpoint/2010/main" val="1638567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761611-B27E-4C20-988F-2424955EDEDD}" type="datetimeFigureOut">
              <a:rPr lang="en-GB" smtClean="0"/>
              <a:t>31/07/2015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0681BB-CAEC-49B0-BE1A-7ACC03A0CB7E}" type="slidenum">
              <a:rPr lang="en-GB" smtClean="0"/>
              <a:t>‹#›</a:t>
            </a:fld>
            <a:endParaRPr lang="en-GB"/>
          </a:p>
        </p:txBody>
      </p:sp>
    </p:spTree>
    <p:extLst>
      <p:ext uri="{BB962C8B-B14F-4D97-AF65-F5344CB8AC3E}">
        <p14:creationId xmlns:p14="http://schemas.microsoft.com/office/powerpoint/2010/main" val="3303296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761611-B27E-4C20-988F-2424955EDEDD}" type="datetimeFigureOut">
              <a:rPr lang="en-GB" smtClean="0"/>
              <a:t>31/07/2015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0681BB-CAEC-49B0-BE1A-7ACC03A0CB7E}" type="slidenum">
              <a:rPr lang="en-GB" smtClean="0"/>
              <a:t>‹#›</a:t>
            </a:fld>
            <a:endParaRPr lang="en-GB"/>
          </a:p>
        </p:txBody>
      </p:sp>
    </p:spTree>
    <p:extLst>
      <p:ext uri="{BB962C8B-B14F-4D97-AF65-F5344CB8AC3E}">
        <p14:creationId xmlns:p14="http://schemas.microsoft.com/office/powerpoint/2010/main" val="504433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761611-B27E-4C20-988F-2424955EDEDD}" type="datetimeFigureOut">
              <a:rPr lang="en-GB" smtClean="0"/>
              <a:t>31/07/2015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0681BB-CAEC-49B0-BE1A-7ACC03A0CB7E}" type="slidenum">
              <a:rPr lang="en-GB" smtClean="0"/>
              <a:t>‹#›</a:t>
            </a:fld>
            <a:endParaRPr lang="en-GB"/>
          </a:p>
        </p:txBody>
      </p:sp>
    </p:spTree>
    <p:extLst>
      <p:ext uri="{BB962C8B-B14F-4D97-AF65-F5344CB8AC3E}">
        <p14:creationId xmlns:p14="http://schemas.microsoft.com/office/powerpoint/2010/main" val="2539713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761611-B27E-4C20-988F-2424955EDEDD}" type="datetimeFigureOut">
              <a:rPr lang="en-GB" smtClean="0"/>
              <a:t>31/07/2015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0681BB-CAEC-49B0-BE1A-7ACC03A0CB7E}" type="slidenum">
              <a:rPr lang="en-GB" smtClean="0"/>
              <a:t>‹#›</a:t>
            </a:fld>
            <a:endParaRPr lang="en-GB"/>
          </a:p>
        </p:txBody>
      </p:sp>
    </p:spTree>
    <p:extLst>
      <p:ext uri="{BB962C8B-B14F-4D97-AF65-F5344CB8AC3E}">
        <p14:creationId xmlns:p14="http://schemas.microsoft.com/office/powerpoint/2010/main" val="4220654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Gangrene" TargetMode="External"/><Relationship Id="rId13" Type="http://schemas.openxmlformats.org/officeDocument/2006/relationships/hyperlink" Target="https://en.wikipedia.org/wiki/Epidermoid_cyst" TargetMode="External"/><Relationship Id="rId18" Type="http://schemas.openxmlformats.org/officeDocument/2006/relationships/hyperlink" Target="https://en.wikipedia.org/wiki/Urethra" TargetMode="External"/><Relationship Id="rId26" Type="http://schemas.openxmlformats.org/officeDocument/2006/relationships/hyperlink" Target="https://en.wikipedia.org/wiki/Hematocolpos" TargetMode="External"/><Relationship Id="rId3" Type="http://schemas.openxmlformats.org/officeDocument/2006/relationships/hyperlink" Target="https://en.wikipedia.org/wiki/Wound_infection" TargetMode="External"/><Relationship Id="rId21" Type="http://schemas.openxmlformats.org/officeDocument/2006/relationships/hyperlink" Target="https://en.wikipedia.org/wiki/Female_genital_mutilation#cite_note-Abdulcadira-9" TargetMode="External"/><Relationship Id="rId7" Type="http://schemas.openxmlformats.org/officeDocument/2006/relationships/hyperlink" Target="https://en.wikipedia.org/wiki/Tetanus" TargetMode="External"/><Relationship Id="rId12" Type="http://schemas.openxmlformats.org/officeDocument/2006/relationships/hyperlink" Target="https://en.wikipedia.org/wiki/Stenosis" TargetMode="External"/><Relationship Id="rId17" Type="http://schemas.openxmlformats.org/officeDocument/2006/relationships/hyperlink" Target="https://en.wikipedia.org/wiki/Dysuria" TargetMode="External"/><Relationship Id="rId25" Type="http://schemas.openxmlformats.org/officeDocument/2006/relationships/hyperlink" Target="https://en.wikipedia.org/wiki/Menstruation" TargetMode="External"/><Relationship Id="rId2" Type="http://schemas.openxmlformats.org/officeDocument/2006/relationships/hyperlink" Target="https://en.wikipedia.org/wiki/Urinary_retention" TargetMode="External"/><Relationship Id="rId16" Type="http://schemas.openxmlformats.org/officeDocument/2006/relationships/hyperlink" Target="https://en.wikipedia.org/wiki/Urination" TargetMode="External"/><Relationship Id="rId20" Type="http://schemas.openxmlformats.org/officeDocument/2006/relationships/hyperlink" Target="https://en.wikipedia.org/wiki/Rectovaginal_fistula" TargetMode="External"/><Relationship Id="rId1" Type="http://schemas.openxmlformats.org/officeDocument/2006/relationships/slideLayout" Target="../slideLayouts/slideLayout2.xml"/><Relationship Id="rId6" Type="http://schemas.openxmlformats.org/officeDocument/2006/relationships/hyperlink" Target="https://en.wikipedia.org/wiki/Septicaemia" TargetMode="External"/><Relationship Id="rId11" Type="http://schemas.openxmlformats.org/officeDocument/2006/relationships/hyperlink" Target="https://en.wikipedia.org/wiki/Keloid" TargetMode="External"/><Relationship Id="rId24" Type="http://schemas.openxmlformats.org/officeDocument/2006/relationships/hyperlink" Target="https://en.wikipedia.org/wiki/Dysmenorrhea" TargetMode="External"/><Relationship Id="rId5" Type="http://schemas.openxmlformats.org/officeDocument/2006/relationships/hyperlink" Target="https://en.wikipedia.org/wiki/Urinary_infection" TargetMode="External"/><Relationship Id="rId15" Type="http://schemas.openxmlformats.org/officeDocument/2006/relationships/hyperlink" Target="https://en.wikipedia.org/wiki/Female_genital_mutilation#cite_note-Kelly2005pp491-2-66" TargetMode="External"/><Relationship Id="rId23" Type="http://schemas.openxmlformats.org/officeDocument/2006/relationships/hyperlink" Target="https://en.wikipedia.org/wiki/Infertility" TargetMode="External"/><Relationship Id="rId10" Type="http://schemas.openxmlformats.org/officeDocument/2006/relationships/hyperlink" Target="https://en.wikipedia.org/wiki/Endometritis" TargetMode="External"/><Relationship Id="rId19" Type="http://schemas.openxmlformats.org/officeDocument/2006/relationships/hyperlink" Target="https://en.wikipedia.org/wiki/Vesicovaginal_fistula" TargetMode="External"/><Relationship Id="rId4" Type="http://schemas.openxmlformats.org/officeDocument/2006/relationships/hyperlink" Target="https://en.wikipedia.org/wiki/Anaemia" TargetMode="External"/><Relationship Id="rId9" Type="http://schemas.openxmlformats.org/officeDocument/2006/relationships/hyperlink" Target="https://en.wikipedia.org/wiki/Necrotizing_fasciitis" TargetMode="External"/><Relationship Id="rId14" Type="http://schemas.openxmlformats.org/officeDocument/2006/relationships/hyperlink" Target="https://en.wikipedia.org/wiki/Neuroma" TargetMode="External"/><Relationship Id="rId22" Type="http://schemas.openxmlformats.org/officeDocument/2006/relationships/hyperlink" Target="https://en.wikipedia.org/wiki/Dyspareunia" TargetMode="External"/><Relationship Id="rId27" Type="http://schemas.openxmlformats.org/officeDocument/2006/relationships/hyperlink" Target="https://en.wikipedia.org/wiki/Hematometra"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Female_genital_mutilation#cite_note-RC2015p50-65" TargetMode="External"/><Relationship Id="rId7" Type="http://schemas.openxmlformats.org/officeDocument/2006/relationships/hyperlink" Target="https://en.wikipedia.org/wiki/Female_genital_mutilation#cite_note-74" TargetMode="External"/><Relationship Id="rId2" Type="http://schemas.openxmlformats.org/officeDocument/2006/relationships/hyperlink" Target="https://en.wikipedia.org/wiki/Post-traumatic_stress_disorder" TargetMode="External"/><Relationship Id="rId1" Type="http://schemas.openxmlformats.org/officeDocument/2006/relationships/slideLayout" Target="../slideLayouts/slideLayout2.xml"/><Relationship Id="rId6" Type="http://schemas.openxmlformats.org/officeDocument/2006/relationships/hyperlink" Target="https://en.wikipedia.org/wiki/Dyspareunia" TargetMode="External"/><Relationship Id="rId5" Type="http://schemas.openxmlformats.org/officeDocument/2006/relationships/hyperlink" Target="https://en.wikipedia.org/wiki/Meta-analysis" TargetMode="External"/><Relationship Id="rId4" Type="http://schemas.openxmlformats.org/officeDocument/2006/relationships/hyperlink" Target="https://en.wikipedia.org/wiki/Female_genital_mutilation#cite_note-Abdulcadira-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Crown Prosecution Service</a:t>
            </a:r>
            <a:endParaRPr lang="en-GB" dirty="0"/>
          </a:p>
        </p:txBody>
      </p:sp>
      <p:sp>
        <p:nvSpPr>
          <p:cNvPr id="3" name="Subtitle 2"/>
          <p:cNvSpPr>
            <a:spLocks noGrp="1"/>
          </p:cNvSpPr>
          <p:nvPr>
            <p:ph type="subTitle" idx="1"/>
          </p:nvPr>
        </p:nvSpPr>
        <p:spPr/>
        <p:txBody>
          <a:bodyPr/>
          <a:lstStyle/>
          <a:p>
            <a:r>
              <a:rPr lang="en-GB" dirty="0" smtClean="0"/>
              <a:t>Cheryl Hramiak</a:t>
            </a:r>
          </a:p>
          <a:p>
            <a:r>
              <a:rPr lang="en-GB" dirty="0" smtClean="0"/>
              <a:t>CPS North West Violence against Women Lead</a:t>
            </a:r>
          </a:p>
          <a:p>
            <a:endParaRPr lang="en-GB" dirty="0"/>
          </a:p>
        </p:txBody>
      </p:sp>
    </p:spTree>
    <p:extLst>
      <p:ext uri="{BB962C8B-B14F-4D97-AF65-F5344CB8AC3E}">
        <p14:creationId xmlns:p14="http://schemas.microsoft.com/office/powerpoint/2010/main" val="2504708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New legislation 2015 continued</a:t>
            </a:r>
            <a:br>
              <a:rPr lang="en-GB" dirty="0" smtClean="0"/>
            </a:br>
            <a:endParaRPr lang="en-GB" dirty="0"/>
          </a:p>
        </p:txBody>
      </p:sp>
      <p:sp>
        <p:nvSpPr>
          <p:cNvPr id="3" name="Content Placeholder 2"/>
          <p:cNvSpPr>
            <a:spLocks noGrp="1"/>
          </p:cNvSpPr>
          <p:nvPr>
            <p:ph idx="1"/>
          </p:nvPr>
        </p:nvSpPr>
        <p:spPr/>
        <p:txBody>
          <a:bodyPr/>
          <a:lstStyle/>
          <a:p>
            <a:r>
              <a:rPr lang="en-GB" dirty="0" smtClean="0"/>
              <a:t>S5A-Female Genital Mutilation protection orders come into force 17</a:t>
            </a:r>
            <a:r>
              <a:rPr lang="en-GB" baseline="30000" dirty="0" smtClean="0"/>
              <a:t>th</a:t>
            </a:r>
            <a:r>
              <a:rPr lang="en-GB" dirty="0" smtClean="0"/>
              <a:t> July. Breach punishable on indictment by 5 years and/or fine, summarily 12months and /or fine</a:t>
            </a:r>
          </a:p>
          <a:p>
            <a:r>
              <a:rPr lang="en-GB" dirty="0" smtClean="0"/>
              <a:t>S5B-Mandatory Duty on professionals (Health Care professionals and teachers) to notify police if discovers FGM appears to have been carried out on a girl under 18-not yet in force</a:t>
            </a:r>
          </a:p>
          <a:p>
            <a:endParaRPr lang="en-GB" dirty="0"/>
          </a:p>
        </p:txBody>
      </p:sp>
    </p:spTree>
    <p:extLst>
      <p:ext uri="{BB962C8B-B14F-4D97-AF65-F5344CB8AC3E}">
        <p14:creationId xmlns:p14="http://schemas.microsoft.com/office/powerpoint/2010/main" val="3409092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HM Government action</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22</a:t>
            </a:r>
            <a:r>
              <a:rPr lang="en-GB" baseline="30000" dirty="0" smtClean="0"/>
              <a:t>nd</a:t>
            </a:r>
            <a:r>
              <a:rPr lang="en-GB" dirty="0" smtClean="0"/>
              <a:t> July 2014 Prime minister and UNICEF- Girls Summit-commitments and pledges, strengthen law, improve law enforcement, support professionals, work with communities</a:t>
            </a:r>
          </a:p>
          <a:p>
            <a:r>
              <a:rPr lang="en-GB" dirty="0" smtClean="0"/>
              <a:t>Department of International Development £36million programme working with 17 countries to end FGM</a:t>
            </a:r>
          </a:p>
          <a:p>
            <a:r>
              <a:rPr lang="en-GB" dirty="0" smtClean="0"/>
              <a:t>Home Office specialist FGM unit –community awareness HMIC inspection</a:t>
            </a:r>
          </a:p>
          <a:p>
            <a:r>
              <a:rPr lang="en-GB" dirty="0" err="1" smtClean="0"/>
              <a:t>MoJ</a:t>
            </a:r>
            <a:r>
              <a:rPr lang="en-GB" dirty="0" smtClean="0"/>
              <a:t>-protecting FGM victims through amendments to legislation and continuous review of the law</a:t>
            </a:r>
          </a:p>
          <a:p>
            <a:r>
              <a:rPr lang="en-GB" dirty="0" smtClean="0"/>
              <a:t>Department of Health- £3million FGM prevention programme support, statistics, awareness raising work with mental health needs of victims</a:t>
            </a:r>
            <a:endParaRPr lang="en-GB" dirty="0"/>
          </a:p>
        </p:txBody>
      </p:sp>
    </p:spTree>
    <p:extLst>
      <p:ext uri="{BB962C8B-B14F-4D97-AF65-F5344CB8AC3E}">
        <p14:creationId xmlns:p14="http://schemas.microsoft.com/office/powerpoint/2010/main" val="2660848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Government action continued</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Department of Education-£2million national programme working with </a:t>
            </a:r>
            <a:r>
              <a:rPr lang="en-GB" dirty="0" err="1" smtClean="0"/>
              <a:t>Barnardo’s</a:t>
            </a:r>
            <a:r>
              <a:rPr lang="en-GB" dirty="0" smtClean="0"/>
              <a:t> and local government to create teams of skilled social workers and to support teachers</a:t>
            </a:r>
          </a:p>
          <a:p>
            <a:r>
              <a:rPr lang="en-GB" dirty="0" smtClean="0"/>
              <a:t>Department of Communities. Local Government and Government Equalities Office £270,000 provided for community projects, network of community projects</a:t>
            </a:r>
          </a:p>
          <a:p>
            <a:r>
              <a:rPr lang="en-GB" dirty="0" smtClean="0"/>
              <a:t>Crown Prosecution Service appointed FGM leads in each area and protocols agreed with police forces setting out arrangements for investigation and prosecution of </a:t>
            </a:r>
            <a:r>
              <a:rPr lang="en-GB" dirty="0" smtClean="0"/>
              <a:t>FGM</a:t>
            </a:r>
          </a:p>
          <a:p>
            <a:r>
              <a:rPr lang="en-GB" dirty="0" smtClean="0"/>
              <a:t>DPP working with Royal College of Surgeons to build up an expert base</a:t>
            </a:r>
            <a:endParaRPr lang="en-GB" dirty="0"/>
          </a:p>
        </p:txBody>
      </p:sp>
    </p:spTree>
    <p:extLst>
      <p:ext uri="{BB962C8B-B14F-4D97-AF65-F5344CB8AC3E}">
        <p14:creationId xmlns:p14="http://schemas.microsoft.com/office/powerpoint/2010/main" val="1979649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Position abroad</a:t>
            </a:r>
            <a:endParaRPr lang="en-GB" dirty="0"/>
          </a:p>
        </p:txBody>
      </p:sp>
      <p:sp>
        <p:nvSpPr>
          <p:cNvPr id="3" name="Content Placeholder 2"/>
          <p:cNvSpPr>
            <a:spLocks noGrp="1"/>
          </p:cNvSpPr>
          <p:nvPr>
            <p:ph idx="1"/>
          </p:nvPr>
        </p:nvSpPr>
        <p:spPr/>
        <p:txBody>
          <a:bodyPr>
            <a:normAutofit lnSpcReduction="10000"/>
          </a:bodyPr>
          <a:lstStyle/>
          <a:p>
            <a:r>
              <a:rPr lang="en-GB" dirty="0" smtClean="0"/>
              <a:t>France has no specific law against FGM</a:t>
            </a:r>
          </a:p>
          <a:p>
            <a:r>
              <a:rPr lang="en-GB" dirty="0" smtClean="0"/>
              <a:t>Use GBH legislation against cutters and parents</a:t>
            </a:r>
          </a:p>
          <a:p>
            <a:r>
              <a:rPr lang="en-GB" dirty="0" smtClean="0"/>
              <a:t>In past 34 years 29 trials-100 people convicted</a:t>
            </a:r>
          </a:p>
          <a:p>
            <a:r>
              <a:rPr lang="en-GB" dirty="0" smtClean="0"/>
              <a:t>6 trials in Spain 2 in Italy 2 in Sweden, 1 in Denmark and 1 in Netherlands</a:t>
            </a:r>
          </a:p>
          <a:p>
            <a:r>
              <a:rPr lang="en-GB" dirty="0" smtClean="0"/>
              <a:t>Intensive campaign of education girls systematically examined for signs of FGM during health checks carried out annually</a:t>
            </a:r>
          </a:p>
          <a:p>
            <a:endParaRPr lang="en-GB" dirty="0"/>
          </a:p>
        </p:txBody>
      </p:sp>
    </p:spTree>
    <p:extLst>
      <p:ext uri="{BB962C8B-B14F-4D97-AF65-F5344CB8AC3E}">
        <p14:creationId xmlns:p14="http://schemas.microsoft.com/office/powerpoint/2010/main" val="2170903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Closing Points</a:t>
            </a:r>
            <a:endParaRPr lang="en-GB" dirty="0"/>
          </a:p>
        </p:txBody>
      </p:sp>
      <p:sp>
        <p:nvSpPr>
          <p:cNvPr id="3" name="Content Placeholder 2"/>
          <p:cNvSpPr>
            <a:spLocks noGrp="1"/>
          </p:cNvSpPr>
          <p:nvPr>
            <p:ph idx="1"/>
          </p:nvPr>
        </p:nvSpPr>
        <p:spPr/>
        <p:txBody>
          <a:bodyPr>
            <a:normAutofit fontScale="92500" lnSpcReduction="20000"/>
          </a:bodyPr>
          <a:lstStyle/>
          <a:p>
            <a:pPr>
              <a:buFontTx/>
              <a:buNone/>
            </a:pPr>
            <a:r>
              <a:rPr lang="en-GB" dirty="0" smtClean="0"/>
              <a:t>In summary FGM :</a:t>
            </a:r>
          </a:p>
          <a:p>
            <a:r>
              <a:rPr lang="en-GB" dirty="0" smtClean="0"/>
              <a:t>is a fundamental violation of Human Rights</a:t>
            </a:r>
          </a:p>
          <a:p>
            <a:r>
              <a:rPr lang="en-GB" dirty="0" smtClean="0"/>
              <a:t>is a crime causing irreparable damage and harm</a:t>
            </a:r>
          </a:p>
          <a:p>
            <a:r>
              <a:rPr lang="en-GB" dirty="0" smtClean="0"/>
              <a:t>is a form of child abuse</a:t>
            </a:r>
          </a:p>
          <a:p>
            <a:r>
              <a:rPr lang="en-GB" dirty="0" smtClean="0"/>
              <a:t>causes irreparable damage and harm</a:t>
            </a:r>
          </a:p>
          <a:p>
            <a:r>
              <a:rPr lang="en-GB" dirty="0" smtClean="0"/>
              <a:t>is a weapon against female sexuality</a:t>
            </a:r>
          </a:p>
          <a:p>
            <a:r>
              <a:rPr lang="en-GB" dirty="0" smtClean="0"/>
              <a:t>is a power and control issue</a:t>
            </a:r>
          </a:p>
          <a:p>
            <a:r>
              <a:rPr lang="en-GB" dirty="0" smtClean="0"/>
              <a:t>not part of any religion</a:t>
            </a:r>
          </a:p>
          <a:p>
            <a:r>
              <a:rPr lang="en-GB" dirty="0" smtClean="0"/>
              <a:t>IS A SAFEGUARDING ISSUE WHICH OVERRIDES CONSENT</a:t>
            </a:r>
          </a:p>
          <a:p>
            <a:endParaRPr lang="en-GB" dirty="0"/>
          </a:p>
        </p:txBody>
      </p:sp>
    </p:spTree>
    <p:extLst>
      <p:ext uri="{BB962C8B-B14F-4D97-AF65-F5344CB8AC3E}">
        <p14:creationId xmlns:p14="http://schemas.microsoft.com/office/powerpoint/2010/main" val="3966363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Honour Based Violence -</a:t>
            </a:r>
            <a:br>
              <a:rPr lang="en-GB" dirty="0" smtClean="0"/>
            </a:br>
            <a:r>
              <a:rPr lang="en-GB" dirty="0" smtClean="0"/>
              <a:t>Female Genital</a:t>
            </a:r>
            <a:endParaRPr lang="en-GB" dirty="0"/>
          </a:p>
        </p:txBody>
      </p:sp>
      <p:sp>
        <p:nvSpPr>
          <p:cNvPr id="3" name="Content Placeholder 2"/>
          <p:cNvSpPr>
            <a:spLocks noGrp="1"/>
          </p:cNvSpPr>
          <p:nvPr>
            <p:ph idx="1"/>
          </p:nvPr>
        </p:nvSpPr>
        <p:spPr/>
        <p:txBody>
          <a:bodyPr>
            <a:normAutofit fontScale="77500" lnSpcReduction="20000"/>
          </a:bodyPr>
          <a:lstStyle/>
          <a:p>
            <a:pPr marL="0" indent="0">
              <a:buFontTx/>
              <a:buNone/>
              <a:defRPr/>
            </a:pPr>
            <a:r>
              <a:rPr lang="en-GB" dirty="0" smtClean="0"/>
              <a:t>Prohibition </a:t>
            </a:r>
            <a:r>
              <a:rPr lang="en-GB" dirty="0"/>
              <a:t>of Female Circumcision Act 1985 and Female Genital Mutilation Act </a:t>
            </a:r>
            <a:r>
              <a:rPr lang="en-GB" dirty="0" smtClean="0"/>
              <a:t>2003 as amended by the Serious Crime Act 2015</a:t>
            </a:r>
          </a:p>
          <a:p>
            <a:pPr marL="0" indent="0">
              <a:buFontTx/>
              <a:buNone/>
              <a:defRPr/>
            </a:pPr>
            <a:endParaRPr lang="en-GB" dirty="0"/>
          </a:p>
          <a:p>
            <a:pPr>
              <a:buFontTx/>
              <a:buNone/>
              <a:defRPr/>
            </a:pPr>
            <a:r>
              <a:rPr lang="en-GB" dirty="0"/>
              <a:t>It is illegal:</a:t>
            </a:r>
          </a:p>
          <a:p>
            <a:pPr>
              <a:defRPr/>
            </a:pPr>
            <a:r>
              <a:rPr lang="en-GB" dirty="0"/>
              <a:t>to practice FGM</a:t>
            </a:r>
          </a:p>
          <a:p>
            <a:pPr>
              <a:defRPr/>
            </a:pPr>
            <a:r>
              <a:rPr lang="en-GB" dirty="0"/>
              <a:t>to take British girls or </a:t>
            </a:r>
            <a:r>
              <a:rPr lang="en-GB" dirty="0" smtClean="0"/>
              <a:t>permanent or habitual </a:t>
            </a:r>
            <a:r>
              <a:rPr lang="en-GB" dirty="0"/>
              <a:t>residents of the UK abroad for FGM</a:t>
            </a:r>
          </a:p>
          <a:p>
            <a:pPr>
              <a:defRPr/>
            </a:pPr>
            <a:r>
              <a:rPr lang="en-GB" dirty="0"/>
              <a:t>to aid or be involved in any part of the procedure abroad</a:t>
            </a:r>
          </a:p>
          <a:p>
            <a:pPr>
              <a:defRPr/>
            </a:pPr>
            <a:r>
              <a:rPr lang="en-GB" dirty="0"/>
              <a:t>carries a penalty of up to 14 years in prison or a £10,000 fine</a:t>
            </a:r>
          </a:p>
          <a:p>
            <a:pPr>
              <a:defRPr/>
            </a:pPr>
            <a:r>
              <a:rPr lang="en-GB" dirty="0"/>
              <a:t>law protects all British nationals</a:t>
            </a:r>
          </a:p>
          <a:p>
            <a:pPr marL="0" indent="0">
              <a:buNone/>
            </a:pPr>
            <a:endParaRPr lang="en-GB" dirty="0"/>
          </a:p>
        </p:txBody>
      </p:sp>
    </p:spTree>
    <p:extLst>
      <p:ext uri="{BB962C8B-B14F-4D97-AF65-F5344CB8AC3E}">
        <p14:creationId xmlns:p14="http://schemas.microsoft.com/office/powerpoint/2010/main" val="1893684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Physical Impact of FGM</a:t>
            </a:r>
            <a:endParaRPr lang="en-GB" dirty="0"/>
          </a:p>
        </p:txBody>
      </p:sp>
      <p:sp>
        <p:nvSpPr>
          <p:cNvPr id="3" name="Content Placeholder 2"/>
          <p:cNvSpPr>
            <a:spLocks noGrp="1"/>
          </p:cNvSpPr>
          <p:nvPr>
            <p:ph idx="1"/>
          </p:nvPr>
        </p:nvSpPr>
        <p:spPr/>
        <p:txBody>
          <a:bodyPr>
            <a:normAutofit fontScale="47500" lnSpcReduction="20000"/>
          </a:bodyPr>
          <a:lstStyle/>
          <a:p>
            <a:r>
              <a:rPr lang="en-GB" dirty="0" smtClean="0">
                <a:solidFill>
                  <a:srgbClr val="FF0000"/>
                </a:solidFill>
              </a:rPr>
              <a:t>Common </a:t>
            </a:r>
            <a:r>
              <a:rPr lang="en-GB" dirty="0">
                <a:solidFill>
                  <a:srgbClr val="FF0000"/>
                </a:solidFill>
              </a:rPr>
              <a:t>short-term </a:t>
            </a:r>
            <a:r>
              <a:rPr lang="en-GB" dirty="0"/>
              <a:t>complications include swelling, excessive bleeding, pain, </a:t>
            </a:r>
            <a:r>
              <a:rPr lang="en-GB" dirty="0">
                <a:hlinkClick r:id="rId2" tooltip="Urinary retention"/>
              </a:rPr>
              <a:t>urine retention</a:t>
            </a:r>
            <a:r>
              <a:rPr lang="en-GB" dirty="0"/>
              <a:t> and healing problems/</a:t>
            </a:r>
            <a:r>
              <a:rPr lang="en-GB" dirty="0">
                <a:hlinkClick r:id="rId3" tooltip="Wound infection"/>
              </a:rPr>
              <a:t>wound </a:t>
            </a:r>
            <a:r>
              <a:rPr lang="en-GB" dirty="0" smtClean="0">
                <a:hlinkClick r:id="rId3" tooltip="Wound infection"/>
              </a:rPr>
              <a:t>infection</a:t>
            </a:r>
            <a:r>
              <a:rPr lang="en-GB" dirty="0" smtClean="0"/>
              <a:t>.</a:t>
            </a:r>
            <a:r>
              <a:rPr lang="en-GB" dirty="0"/>
              <a:t> Other short-term complications include fatal bleeding, </a:t>
            </a:r>
            <a:r>
              <a:rPr lang="en-GB" dirty="0">
                <a:hlinkClick r:id="rId4" tooltip="Anaemia"/>
              </a:rPr>
              <a:t>anaemia</a:t>
            </a:r>
            <a:r>
              <a:rPr lang="en-GB" dirty="0"/>
              <a:t>, </a:t>
            </a:r>
            <a:r>
              <a:rPr lang="en-GB" dirty="0">
                <a:hlinkClick r:id="rId5" tooltip="Urinary infection"/>
              </a:rPr>
              <a:t>urinary infection</a:t>
            </a:r>
            <a:r>
              <a:rPr lang="en-GB" dirty="0"/>
              <a:t>, </a:t>
            </a:r>
            <a:r>
              <a:rPr lang="en-GB" dirty="0">
                <a:hlinkClick r:id="rId6" tooltip="Septicaemia"/>
              </a:rPr>
              <a:t>septicaemia</a:t>
            </a:r>
            <a:r>
              <a:rPr lang="en-GB" dirty="0"/>
              <a:t>, </a:t>
            </a:r>
            <a:r>
              <a:rPr lang="en-GB" dirty="0">
                <a:hlinkClick r:id="rId7" tooltip="Tetanus"/>
              </a:rPr>
              <a:t>tetanus</a:t>
            </a:r>
            <a:r>
              <a:rPr lang="en-GB" dirty="0"/>
              <a:t>, </a:t>
            </a:r>
            <a:r>
              <a:rPr lang="en-GB" dirty="0">
                <a:hlinkClick r:id="rId8" tooltip="Gangrene"/>
              </a:rPr>
              <a:t>gangrene</a:t>
            </a:r>
            <a:r>
              <a:rPr lang="en-GB" dirty="0"/>
              <a:t>, </a:t>
            </a:r>
            <a:r>
              <a:rPr lang="en-GB" dirty="0">
                <a:hlinkClick r:id="rId9" tooltip="Necrotizing fasciitis"/>
              </a:rPr>
              <a:t>necrotizing fasciitis</a:t>
            </a:r>
            <a:r>
              <a:rPr lang="en-GB" dirty="0"/>
              <a:t> (flesh-eating disease) and </a:t>
            </a:r>
            <a:r>
              <a:rPr lang="en-GB" dirty="0" err="1" smtClean="0">
                <a:hlinkClick r:id="rId10" tooltip="Endometritis"/>
              </a:rPr>
              <a:t>endometritis</a:t>
            </a:r>
            <a:r>
              <a:rPr lang="en-GB" dirty="0" smtClean="0"/>
              <a:t>.</a:t>
            </a:r>
          </a:p>
          <a:p>
            <a:pPr marL="0" indent="0">
              <a:buNone/>
            </a:pPr>
            <a:endParaRPr lang="en-GB" dirty="0" smtClean="0"/>
          </a:p>
          <a:p>
            <a:r>
              <a:rPr lang="en-GB" dirty="0">
                <a:solidFill>
                  <a:srgbClr val="FF0000"/>
                </a:solidFill>
              </a:rPr>
              <a:t>Late complications </a:t>
            </a:r>
            <a:r>
              <a:rPr lang="en-GB" dirty="0"/>
              <a:t>vary depending on the type of FGM</a:t>
            </a:r>
            <a:r>
              <a:rPr lang="en-GB" dirty="0" smtClean="0"/>
              <a:t>.</a:t>
            </a:r>
            <a:r>
              <a:rPr lang="en-GB" baseline="30000" dirty="0" smtClean="0"/>
              <a:t> </a:t>
            </a:r>
            <a:r>
              <a:rPr lang="en-GB" dirty="0" smtClean="0"/>
              <a:t>They </a:t>
            </a:r>
            <a:r>
              <a:rPr lang="en-GB" dirty="0"/>
              <a:t>include the formation of scars and </a:t>
            </a:r>
            <a:r>
              <a:rPr lang="en-GB" dirty="0">
                <a:hlinkClick r:id="rId11" tooltip="Keloid"/>
              </a:rPr>
              <a:t>keloids</a:t>
            </a:r>
            <a:r>
              <a:rPr lang="en-GB" dirty="0"/>
              <a:t> that lead to </a:t>
            </a:r>
            <a:r>
              <a:rPr lang="en-GB" dirty="0">
                <a:hlinkClick r:id="rId12" tooltip="Stenosis"/>
              </a:rPr>
              <a:t>strictures</a:t>
            </a:r>
            <a:r>
              <a:rPr lang="en-GB" dirty="0"/>
              <a:t> and obstruction, </a:t>
            </a:r>
            <a:r>
              <a:rPr lang="en-GB" dirty="0" err="1">
                <a:hlinkClick r:id="rId13" tooltip="Epidermoid cyst"/>
              </a:rPr>
              <a:t>epidermoid</a:t>
            </a:r>
            <a:r>
              <a:rPr lang="en-GB" dirty="0">
                <a:hlinkClick r:id="rId13" tooltip="Epidermoid cyst"/>
              </a:rPr>
              <a:t> cysts</a:t>
            </a:r>
            <a:r>
              <a:rPr lang="en-GB" dirty="0"/>
              <a:t> that may become infected, and </a:t>
            </a:r>
            <a:r>
              <a:rPr lang="en-GB" dirty="0">
                <a:hlinkClick r:id="rId14" tooltip="Neuroma"/>
              </a:rPr>
              <a:t>neuroma</a:t>
            </a:r>
            <a:r>
              <a:rPr lang="en-GB" dirty="0"/>
              <a:t> formation (growth of nerve tissue) involving nerves that supplied the clitoris</a:t>
            </a:r>
            <a:r>
              <a:rPr lang="en-GB" dirty="0" smtClean="0"/>
              <a:t>.</a:t>
            </a:r>
            <a:r>
              <a:rPr lang="en-GB" baseline="30000" dirty="0" smtClean="0">
                <a:hlinkClick r:id="rId15"/>
              </a:rPr>
              <a:t>[</a:t>
            </a:r>
            <a:r>
              <a:rPr lang="en-GB" dirty="0" smtClean="0"/>
              <a:t>An </a:t>
            </a:r>
            <a:r>
              <a:rPr lang="en-GB" dirty="0"/>
              <a:t>infibulated girl may be left with an opening as small as 2–3 mm, which can cause prolonged, drop-by-drop </a:t>
            </a:r>
            <a:r>
              <a:rPr lang="en-GB" dirty="0">
                <a:hlinkClick r:id="rId16" tooltip="Urination"/>
              </a:rPr>
              <a:t>urination</a:t>
            </a:r>
            <a:r>
              <a:rPr lang="en-GB" dirty="0"/>
              <a:t>, </a:t>
            </a:r>
            <a:r>
              <a:rPr lang="en-GB" dirty="0">
                <a:hlinkClick r:id="rId17" tooltip="Dysuria"/>
              </a:rPr>
              <a:t>pain while urinating</a:t>
            </a:r>
            <a:r>
              <a:rPr lang="en-GB" dirty="0"/>
              <a:t>, and a feeling of needing to urinate all the time. Urine may collect underneath the scar, leaving the area under the skin constantly wet, which can lead to infection and the formation of small stones. The opening is larger in women who are sexually active or have given birth by vaginal delivery, but the </a:t>
            </a:r>
            <a:r>
              <a:rPr lang="en-GB" dirty="0">
                <a:hlinkClick r:id="rId18" tooltip="Urethra"/>
              </a:rPr>
              <a:t>urethra</a:t>
            </a:r>
            <a:r>
              <a:rPr lang="en-GB" dirty="0"/>
              <a:t> opening may still be obstructed by scar tissue. </a:t>
            </a:r>
            <a:r>
              <a:rPr lang="en-GB" dirty="0" err="1">
                <a:hlinkClick r:id="rId19" tooltip="Vesicovaginal fistula"/>
              </a:rPr>
              <a:t>Vesicovaginal</a:t>
            </a:r>
            <a:r>
              <a:rPr lang="en-GB" dirty="0"/>
              <a:t> or </a:t>
            </a:r>
            <a:r>
              <a:rPr lang="en-GB" dirty="0" err="1">
                <a:hlinkClick r:id="rId20" tooltip="Rectovaginal fistula"/>
              </a:rPr>
              <a:t>rectovaginal</a:t>
            </a:r>
            <a:r>
              <a:rPr lang="en-GB" dirty="0">
                <a:hlinkClick r:id="rId20" tooltip="Rectovaginal fistula"/>
              </a:rPr>
              <a:t> fistulae</a:t>
            </a:r>
            <a:r>
              <a:rPr lang="en-GB" dirty="0"/>
              <a:t> can develop (holes that allow urine or faeces to seep into the vagina</a:t>
            </a:r>
            <a:r>
              <a:rPr lang="en-GB" dirty="0" smtClean="0"/>
              <a:t>).</a:t>
            </a:r>
            <a:r>
              <a:rPr lang="en-GB" baseline="30000" dirty="0" smtClean="0">
                <a:hlinkClick r:id="rId21"/>
              </a:rPr>
              <a:t>[</a:t>
            </a:r>
            <a:r>
              <a:rPr lang="en-GB" dirty="0" smtClean="0"/>
              <a:t>This </a:t>
            </a:r>
            <a:r>
              <a:rPr lang="en-GB" dirty="0"/>
              <a:t>and other damage to the urethra and bladder can lead to infections and incontinence, </a:t>
            </a:r>
            <a:r>
              <a:rPr lang="en-GB" dirty="0">
                <a:hlinkClick r:id="rId22" tooltip="Dyspareunia"/>
              </a:rPr>
              <a:t>pain during sexual intercourse</a:t>
            </a:r>
            <a:r>
              <a:rPr lang="en-GB" dirty="0"/>
              <a:t> and </a:t>
            </a:r>
            <a:r>
              <a:rPr lang="en-GB" dirty="0">
                <a:hlinkClick r:id="rId23" tooltip="Infertility"/>
              </a:rPr>
              <a:t>infertility</a:t>
            </a:r>
            <a:r>
              <a:rPr lang="en-GB" dirty="0" smtClean="0"/>
              <a:t>.</a:t>
            </a:r>
          </a:p>
          <a:p>
            <a:endParaRPr lang="en-GB" dirty="0"/>
          </a:p>
          <a:p>
            <a:r>
              <a:rPr lang="en-GB" dirty="0">
                <a:hlinkClick r:id="rId24" tooltip="Dysmenorrhea"/>
              </a:rPr>
              <a:t>Painful periods</a:t>
            </a:r>
            <a:r>
              <a:rPr lang="en-GB" dirty="0"/>
              <a:t> are common because of the obstruction to the </a:t>
            </a:r>
            <a:r>
              <a:rPr lang="en-GB" dirty="0">
                <a:hlinkClick r:id="rId25" tooltip="Menstruation"/>
              </a:rPr>
              <a:t>menstrual flow</a:t>
            </a:r>
            <a:r>
              <a:rPr lang="en-GB" dirty="0"/>
              <a:t>, and blood can stagnate in the vagina and uterus. Complete obstruction of the vagina can result in </a:t>
            </a:r>
            <a:r>
              <a:rPr lang="en-GB" dirty="0" err="1">
                <a:hlinkClick r:id="rId26" tooltip="Hematocolpos"/>
              </a:rPr>
              <a:t>hematocolpos</a:t>
            </a:r>
            <a:r>
              <a:rPr lang="en-GB" dirty="0"/>
              <a:t> and </a:t>
            </a:r>
            <a:r>
              <a:rPr lang="en-GB" dirty="0" err="1">
                <a:hlinkClick r:id="rId27" tooltip="Hematometra"/>
              </a:rPr>
              <a:t>hematometra</a:t>
            </a:r>
            <a:r>
              <a:rPr lang="en-GB" dirty="0"/>
              <a:t> (where the vagina and uterus fill with menstrual blood</a:t>
            </a:r>
            <a:r>
              <a:rPr lang="en-GB" dirty="0" smtClean="0"/>
              <a:t>).</a:t>
            </a:r>
            <a:r>
              <a:rPr lang="en-GB" baseline="30000" dirty="0" smtClean="0">
                <a:hlinkClick r:id="rId21"/>
              </a:rPr>
              <a:t>[</a:t>
            </a:r>
            <a:r>
              <a:rPr lang="en-GB" dirty="0" smtClean="0"/>
              <a:t>The </a:t>
            </a:r>
            <a:r>
              <a:rPr lang="en-GB" dirty="0"/>
              <a:t>swelling of the abdomen that results from the collection of fluid, together with the lack of menstruation, can lead to suspicion of pregnancy.</a:t>
            </a:r>
          </a:p>
          <a:p>
            <a:endParaRPr lang="en-GB" dirty="0" smtClean="0"/>
          </a:p>
        </p:txBody>
      </p:sp>
    </p:spTree>
    <p:extLst>
      <p:ext uri="{BB962C8B-B14F-4D97-AF65-F5344CB8AC3E}">
        <p14:creationId xmlns:p14="http://schemas.microsoft.com/office/powerpoint/2010/main" val="2979910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Mental impact of FGM</a:t>
            </a:r>
            <a:endParaRPr lang="en-GB" dirty="0"/>
          </a:p>
        </p:txBody>
      </p:sp>
      <p:sp>
        <p:nvSpPr>
          <p:cNvPr id="3" name="Content Placeholder 2"/>
          <p:cNvSpPr>
            <a:spLocks noGrp="1"/>
          </p:cNvSpPr>
          <p:nvPr>
            <p:ph idx="1"/>
          </p:nvPr>
        </p:nvSpPr>
        <p:spPr/>
        <p:txBody>
          <a:bodyPr>
            <a:normAutofit fontScale="77500" lnSpcReduction="20000"/>
          </a:bodyPr>
          <a:lstStyle/>
          <a:p>
            <a:r>
              <a:rPr lang="en-GB" dirty="0"/>
              <a:t>Several small studies have concluded that women with FGM suffer from anxiety, depression and </a:t>
            </a:r>
            <a:r>
              <a:rPr lang="en-GB" dirty="0">
                <a:hlinkClick r:id="rId2" tooltip="Post-traumatic stress disorder"/>
              </a:rPr>
              <a:t>post-traumatic stress disorder</a:t>
            </a:r>
            <a:r>
              <a:rPr lang="en-GB" dirty="0"/>
              <a:t>.</a:t>
            </a:r>
            <a:r>
              <a:rPr lang="en-GB" baseline="30000" dirty="0">
                <a:hlinkClick r:id="rId3"/>
              </a:rPr>
              <a:t>[65]</a:t>
            </a:r>
            <a:r>
              <a:rPr lang="en-GB" dirty="0"/>
              <a:t> Feelings of shame and betrayal can develop when women leave the culture that practises FGM and learn that their condition is not the norm, but within the practising culture they may view their FGM with pride, because for them it signifies beauty, respect for tradition, chastity and hygiene.</a:t>
            </a:r>
            <a:r>
              <a:rPr lang="en-GB" baseline="30000" dirty="0">
                <a:hlinkClick r:id="rId4"/>
              </a:rPr>
              <a:t>[9]</a:t>
            </a:r>
            <a:endParaRPr lang="en-GB" dirty="0"/>
          </a:p>
          <a:p>
            <a:r>
              <a:rPr lang="en-GB" dirty="0"/>
              <a:t>Studies on sexual function have also been small.</a:t>
            </a:r>
            <a:r>
              <a:rPr lang="en-GB" baseline="30000" dirty="0">
                <a:hlinkClick r:id="rId3"/>
              </a:rPr>
              <a:t>[65]</a:t>
            </a:r>
            <a:r>
              <a:rPr lang="en-GB" dirty="0"/>
              <a:t> A 2013 </a:t>
            </a:r>
            <a:r>
              <a:rPr lang="en-GB" dirty="0">
                <a:hlinkClick r:id="rId5" tooltip="Meta-analysis"/>
              </a:rPr>
              <a:t>meta-analysis</a:t>
            </a:r>
            <a:r>
              <a:rPr lang="en-GB" dirty="0"/>
              <a:t> of 15 studies involving 12,671 women from seven countries concluded that women with FGM were twice as likely to report no sexual desire and 52 </a:t>
            </a:r>
            <a:r>
              <a:rPr lang="en-GB" dirty="0" err="1"/>
              <a:t>percent</a:t>
            </a:r>
            <a:r>
              <a:rPr lang="en-GB" dirty="0"/>
              <a:t> more likely to report </a:t>
            </a:r>
            <a:r>
              <a:rPr lang="en-GB" dirty="0">
                <a:hlinkClick r:id="rId6" tooltip="Dyspareunia"/>
              </a:rPr>
              <a:t>dyspareunia</a:t>
            </a:r>
            <a:r>
              <a:rPr lang="en-GB" dirty="0"/>
              <a:t> (painful sexual intercourse). One third reported reduced sexual feelings.</a:t>
            </a:r>
            <a:r>
              <a:rPr lang="en-GB" baseline="30000" dirty="0">
                <a:hlinkClick r:id="rId7"/>
              </a:rPr>
              <a:t>[74]</a:t>
            </a:r>
            <a:endParaRPr lang="en-GB" dirty="0"/>
          </a:p>
          <a:p>
            <a:endParaRPr lang="en-GB" dirty="0"/>
          </a:p>
        </p:txBody>
      </p:sp>
    </p:spTree>
    <p:extLst>
      <p:ext uri="{BB962C8B-B14F-4D97-AF65-F5344CB8AC3E}">
        <p14:creationId xmlns:p14="http://schemas.microsoft.com/office/powerpoint/2010/main" val="3953829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Barriers to prosecution</a:t>
            </a:r>
            <a:endParaRPr lang="en-GB" dirty="0"/>
          </a:p>
        </p:txBody>
      </p:sp>
      <p:sp>
        <p:nvSpPr>
          <p:cNvPr id="3" name="Content Placeholder 2"/>
          <p:cNvSpPr>
            <a:spLocks noGrp="1"/>
          </p:cNvSpPr>
          <p:nvPr>
            <p:ph idx="1"/>
          </p:nvPr>
        </p:nvSpPr>
        <p:spPr/>
        <p:txBody>
          <a:bodyPr>
            <a:normAutofit fontScale="92500" lnSpcReduction="20000"/>
          </a:bodyPr>
          <a:lstStyle/>
          <a:p>
            <a:pPr>
              <a:buFontTx/>
              <a:buNone/>
            </a:pPr>
            <a:r>
              <a:rPr lang="en-GB" dirty="0" smtClean="0"/>
              <a:t>Why are victims reluctant to come forward?</a:t>
            </a:r>
          </a:p>
          <a:p>
            <a:r>
              <a:rPr lang="en-GB" dirty="0" smtClean="0"/>
              <a:t>fears of being disowned</a:t>
            </a:r>
          </a:p>
          <a:p>
            <a:r>
              <a:rPr lang="en-GB" dirty="0" smtClean="0"/>
              <a:t>loyalty to community/faith/family</a:t>
            </a:r>
          </a:p>
          <a:p>
            <a:r>
              <a:rPr lang="en-GB" dirty="0" smtClean="0"/>
              <a:t>language</a:t>
            </a:r>
          </a:p>
          <a:p>
            <a:r>
              <a:rPr lang="en-GB" dirty="0" smtClean="0"/>
              <a:t>mistrust of authorities due to cultural relativism</a:t>
            </a:r>
          </a:p>
          <a:p>
            <a:r>
              <a:rPr lang="en-GB" dirty="0" smtClean="0"/>
              <a:t>fear of bringing shame on family</a:t>
            </a:r>
          </a:p>
          <a:p>
            <a:r>
              <a:rPr lang="en-GB" dirty="0" smtClean="0"/>
              <a:t>a taboo never to be discussed</a:t>
            </a:r>
          </a:p>
          <a:p>
            <a:r>
              <a:rPr lang="en-GB" dirty="0" smtClean="0"/>
              <a:t>age of victim</a:t>
            </a:r>
          </a:p>
          <a:p>
            <a:r>
              <a:rPr lang="en-GB" dirty="0" smtClean="0"/>
              <a:t>lack of specialist services/awareness</a:t>
            </a:r>
          </a:p>
          <a:p>
            <a:endParaRPr lang="en-GB" dirty="0"/>
          </a:p>
        </p:txBody>
      </p:sp>
    </p:spTree>
    <p:extLst>
      <p:ext uri="{BB962C8B-B14F-4D97-AF65-F5344CB8AC3E}">
        <p14:creationId xmlns:p14="http://schemas.microsoft.com/office/powerpoint/2010/main" val="248694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Barriers to prosecution 2</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Defences- registered practitioner necessary for girl’s physical and mental health-but not custom or ritual</a:t>
            </a:r>
          </a:p>
          <a:p>
            <a:r>
              <a:rPr lang="en-GB" dirty="0" smtClean="0"/>
              <a:t>Operation connected with labour or the birth</a:t>
            </a:r>
          </a:p>
          <a:p>
            <a:r>
              <a:rPr lang="en-GB" dirty="0" smtClean="0"/>
              <a:t>Not an offence for girl to carry out FGM on herself</a:t>
            </a:r>
          </a:p>
          <a:p>
            <a:r>
              <a:rPr lang="en-GB" dirty="0" smtClean="0"/>
              <a:t>Nationality can be </a:t>
            </a:r>
            <a:r>
              <a:rPr lang="en-GB" dirty="0" smtClean="0"/>
              <a:t>relevant- co-operation in getting evidence</a:t>
            </a:r>
            <a:endParaRPr lang="en-GB" dirty="0" smtClean="0"/>
          </a:p>
          <a:p>
            <a:r>
              <a:rPr lang="en-GB" dirty="0" smtClean="0"/>
              <a:t>Expert evidence will be required-wound healing and scar tissue</a:t>
            </a:r>
          </a:p>
          <a:p>
            <a:r>
              <a:rPr lang="en-GB" dirty="0" smtClean="0"/>
              <a:t>International evidence –passports, flights</a:t>
            </a:r>
          </a:p>
          <a:p>
            <a:r>
              <a:rPr lang="en-GB" dirty="0" smtClean="0"/>
              <a:t>Reluctant victim</a:t>
            </a:r>
          </a:p>
          <a:p>
            <a:r>
              <a:rPr lang="en-GB" dirty="0" smtClean="0"/>
              <a:t>Public interest and impact on the victim</a:t>
            </a:r>
          </a:p>
          <a:p>
            <a:endParaRPr lang="en-GB" dirty="0"/>
          </a:p>
        </p:txBody>
      </p:sp>
    </p:spTree>
    <p:extLst>
      <p:ext uri="{BB962C8B-B14F-4D97-AF65-F5344CB8AC3E}">
        <p14:creationId xmlns:p14="http://schemas.microsoft.com/office/powerpoint/2010/main" val="1986642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action can be taken?</a:t>
            </a:r>
            <a:endParaRPr lang="en-GB" dirty="0"/>
          </a:p>
        </p:txBody>
      </p:sp>
      <p:sp>
        <p:nvSpPr>
          <p:cNvPr id="3" name="Content Placeholder 2"/>
          <p:cNvSpPr>
            <a:spLocks noGrp="1"/>
          </p:cNvSpPr>
          <p:nvPr>
            <p:ph idx="1"/>
          </p:nvPr>
        </p:nvSpPr>
        <p:spPr/>
        <p:txBody>
          <a:bodyPr>
            <a:normAutofit fontScale="70000" lnSpcReduction="20000"/>
          </a:bodyPr>
          <a:lstStyle/>
          <a:p>
            <a:pPr>
              <a:buFontTx/>
              <a:buNone/>
            </a:pPr>
            <a:r>
              <a:rPr lang="en-GB" dirty="0" smtClean="0"/>
              <a:t>Immediate Risk</a:t>
            </a:r>
            <a:r>
              <a:rPr lang="en-GB" dirty="0" smtClean="0"/>
              <a:t>:</a:t>
            </a:r>
          </a:p>
          <a:p>
            <a:pPr>
              <a:buFontTx/>
              <a:buNone/>
            </a:pPr>
            <a:endParaRPr lang="en-GB" dirty="0"/>
          </a:p>
          <a:p>
            <a:r>
              <a:rPr lang="en-GB" b="1" dirty="0" smtClean="0"/>
              <a:t>Female Genital Mutilation Protection order</a:t>
            </a:r>
            <a:r>
              <a:rPr lang="en-GB" dirty="0" smtClean="0"/>
              <a:t>-to protect a girl at risk or protect existing victims. </a:t>
            </a:r>
          </a:p>
          <a:p>
            <a:r>
              <a:rPr lang="en-GB" dirty="0" smtClean="0"/>
              <a:t>Made to secure the health, safety and well-being. </a:t>
            </a:r>
          </a:p>
          <a:p>
            <a:r>
              <a:rPr lang="en-GB" dirty="0" smtClean="0"/>
              <a:t>Can apply both inside and outside UK against those responsible for FGM, aiding and abetting, counselling and procuring, encouraging and assisting.</a:t>
            </a:r>
          </a:p>
          <a:p>
            <a:r>
              <a:rPr lang="en-GB" dirty="0" smtClean="0"/>
              <a:t>For a specified period or until variation or discharge</a:t>
            </a:r>
          </a:p>
          <a:p>
            <a:r>
              <a:rPr lang="en-GB" dirty="0" smtClean="0"/>
              <a:t>Made by the girl or a relevant third party</a:t>
            </a:r>
          </a:p>
          <a:p>
            <a:r>
              <a:rPr lang="en-GB" dirty="0" smtClean="0"/>
              <a:t>Made by any other person with leave of the court</a:t>
            </a:r>
          </a:p>
          <a:p>
            <a:r>
              <a:rPr lang="en-GB" dirty="0" smtClean="0"/>
              <a:t>In deciding whether to grant leave-Look at applicants knowledge of the circumstances of the girl</a:t>
            </a:r>
            <a:endParaRPr lang="en-GB" dirty="0" smtClean="0"/>
          </a:p>
          <a:p>
            <a:pPr>
              <a:buFontTx/>
              <a:buNone/>
            </a:pPr>
            <a:endParaRPr lang="en-GB" dirty="0" smtClean="0"/>
          </a:p>
          <a:p>
            <a:endParaRPr lang="en-GB" dirty="0"/>
          </a:p>
        </p:txBody>
      </p:sp>
    </p:spTree>
    <p:extLst>
      <p:ext uri="{BB962C8B-B14F-4D97-AF65-F5344CB8AC3E}">
        <p14:creationId xmlns:p14="http://schemas.microsoft.com/office/powerpoint/2010/main" val="3208439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Immediate action</a:t>
            </a:r>
            <a:endParaRPr lang="en-GB" dirty="0"/>
          </a:p>
        </p:txBody>
      </p:sp>
      <p:sp>
        <p:nvSpPr>
          <p:cNvPr id="3" name="Content Placeholder 2"/>
          <p:cNvSpPr>
            <a:spLocks noGrp="1"/>
          </p:cNvSpPr>
          <p:nvPr>
            <p:ph idx="1"/>
          </p:nvPr>
        </p:nvSpPr>
        <p:spPr/>
        <p:txBody>
          <a:bodyPr/>
          <a:lstStyle/>
          <a:p>
            <a:r>
              <a:rPr lang="en-GB" b="1" dirty="0"/>
              <a:t>Emergency Protection Order -</a:t>
            </a:r>
            <a:r>
              <a:rPr lang="en-GB" dirty="0"/>
              <a:t>gives local authority parental responsibility for child</a:t>
            </a:r>
          </a:p>
          <a:p>
            <a:pPr>
              <a:buFontTx/>
              <a:buNone/>
            </a:pPr>
            <a:endParaRPr lang="en-GB" sz="2400" dirty="0"/>
          </a:p>
          <a:p>
            <a:r>
              <a:rPr lang="en-GB" b="1" dirty="0"/>
              <a:t>Prohibited Steps Order-</a:t>
            </a:r>
            <a:r>
              <a:rPr lang="en-GB" dirty="0"/>
              <a:t>prevents family from removing child from country</a:t>
            </a:r>
          </a:p>
          <a:p>
            <a:pPr>
              <a:buFontTx/>
              <a:buNone/>
            </a:pPr>
            <a:endParaRPr lang="en-GB" sz="2400" dirty="0"/>
          </a:p>
          <a:p>
            <a:r>
              <a:rPr lang="en-GB" b="1" dirty="0"/>
              <a:t>Police Protection Order-</a:t>
            </a:r>
            <a:r>
              <a:rPr lang="en-GB" dirty="0"/>
              <a:t>police can remove child to place of safety for up to 72 hours</a:t>
            </a:r>
          </a:p>
          <a:p>
            <a:endParaRPr lang="en-GB" dirty="0"/>
          </a:p>
        </p:txBody>
      </p:sp>
    </p:spTree>
    <p:extLst>
      <p:ext uri="{BB962C8B-B14F-4D97-AF65-F5344CB8AC3E}">
        <p14:creationId xmlns:p14="http://schemas.microsoft.com/office/powerpoint/2010/main" val="2991716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legislation-FGM 2015</a:t>
            </a:r>
            <a:endParaRPr lang="en-GB" dirty="0"/>
          </a:p>
        </p:txBody>
      </p:sp>
      <p:sp>
        <p:nvSpPr>
          <p:cNvPr id="3" name="Content Placeholder 2"/>
          <p:cNvSpPr>
            <a:spLocks noGrp="1"/>
          </p:cNvSpPr>
          <p:nvPr>
            <p:ph idx="1"/>
          </p:nvPr>
        </p:nvSpPr>
        <p:spPr/>
        <p:txBody>
          <a:bodyPr>
            <a:normAutofit lnSpcReduction="10000"/>
          </a:bodyPr>
          <a:lstStyle/>
          <a:p>
            <a:r>
              <a:rPr lang="en-GB" dirty="0" smtClean="0"/>
              <a:t>Amendments to 2003 Act from </a:t>
            </a:r>
            <a:r>
              <a:rPr lang="en-GB" dirty="0" smtClean="0"/>
              <a:t>3</a:t>
            </a:r>
            <a:r>
              <a:rPr lang="en-GB" baseline="30000" dirty="0" smtClean="0"/>
              <a:t>rd</a:t>
            </a:r>
            <a:r>
              <a:rPr lang="en-GB" dirty="0" smtClean="0"/>
              <a:t> May </a:t>
            </a:r>
            <a:r>
              <a:rPr lang="en-GB" dirty="0" smtClean="0"/>
              <a:t>2015</a:t>
            </a:r>
          </a:p>
          <a:p>
            <a:r>
              <a:rPr lang="en-GB" dirty="0" smtClean="0"/>
              <a:t>Permanent changed to habitual resident</a:t>
            </a:r>
          </a:p>
          <a:p>
            <a:r>
              <a:rPr lang="en-GB" dirty="0" smtClean="0"/>
              <a:t>S3A Offence of failing to protect a girl from risk of FGM-responsible or has </a:t>
            </a:r>
            <a:r>
              <a:rPr lang="en-GB" dirty="0"/>
              <a:t>frequent </a:t>
            </a:r>
            <a:r>
              <a:rPr lang="en-GB" dirty="0" smtClean="0"/>
              <a:t>contact or </a:t>
            </a:r>
            <a:r>
              <a:rPr lang="en-GB" dirty="0"/>
              <a:t>has assumed responsibility for </a:t>
            </a:r>
            <a:r>
              <a:rPr lang="en-GB" dirty="0" smtClean="0"/>
              <a:t>caring, even if temporarily staying somewhere else-punishment 7 years on indictment, 12 months summary and or fines</a:t>
            </a:r>
          </a:p>
          <a:p>
            <a:r>
              <a:rPr lang="en-GB" dirty="0" smtClean="0"/>
              <a:t>S4A Anonymity </a:t>
            </a:r>
            <a:r>
              <a:rPr lang="en-GB" dirty="0"/>
              <a:t>for </a:t>
            </a:r>
            <a:r>
              <a:rPr lang="en-GB" dirty="0" smtClean="0"/>
              <a:t>victims-punished by fine</a:t>
            </a:r>
          </a:p>
        </p:txBody>
      </p:sp>
    </p:spTree>
    <p:extLst>
      <p:ext uri="{BB962C8B-B14F-4D97-AF65-F5344CB8AC3E}">
        <p14:creationId xmlns:p14="http://schemas.microsoft.com/office/powerpoint/2010/main" val="2094808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997</Words>
  <Application>Microsoft Office PowerPoint</Application>
  <PresentationFormat>On-screen Show (4:3)</PresentationFormat>
  <Paragraphs>91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Crown Prosecution Service</vt:lpstr>
      <vt:lpstr>Honour Based Violence - Female Genital</vt:lpstr>
      <vt:lpstr>Physical Impact of FGM</vt:lpstr>
      <vt:lpstr>Mental impact of FGM</vt:lpstr>
      <vt:lpstr>Barriers to prosecution</vt:lpstr>
      <vt:lpstr>Barriers to prosecution 2</vt:lpstr>
      <vt:lpstr>What action can be taken?</vt:lpstr>
      <vt:lpstr>Immediate action</vt:lpstr>
      <vt:lpstr>New legislation-FGM 2015</vt:lpstr>
      <vt:lpstr> New legislation 2015 continued </vt:lpstr>
      <vt:lpstr>HM Government action</vt:lpstr>
      <vt:lpstr>Government action continued</vt:lpstr>
      <vt:lpstr>Position abroad</vt:lpstr>
      <vt:lpstr>Closing Points</vt:lpstr>
    </vt:vector>
  </TitlesOfParts>
  <Company>Crown Prosecution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Crown Prosecution Service</dc:title>
  <dc:creator>CPS</dc:creator>
  <cp:lastModifiedBy>CPS</cp:lastModifiedBy>
  <cp:revision>11</cp:revision>
  <dcterms:created xsi:type="dcterms:W3CDTF">2015-06-17T07:25:45Z</dcterms:created>
  <dcterms:modified xsi:type="dcterms:W3CDTF">2015-07-31T08:57:19Z</dcterms:modified>
</cp:coreProperties>
</file>